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24" r:id="rId4"/>
  </p:sldMasterIdLst>
  <p:notesMasterIdLst>
    <p:notesMasterId r:id="rId46"/>
  </p:notesMasterIdLst>
  <p:handoutMasterIdLst>
    <p:handoutMasterId r:id="rId47"/>
  </p:handoutMasterIdLst>
  <p:sldIdLst>
    <p:sldId id="1881" r:id="rId5"/>
    <p:sldId id="258" r:id="rId6"/>
    <p:sldId id="1900" r:id="rId7"/>
    <p:sldId id="260" r:id="rId8"/>
    <p:sldId id="305" r:id="rId9"/>
    <p:sldId id="1907" r:id="rId10"/>
    <p:sldId id="304" r:id="rId11"/>
    <p:sldId id="1908" r:id="rId12"/>
    <p:sldId id="303" r:id="rId13"/>
    <p:sldId id="1902" r:id="rId14"/>
    <p:sldId id="301" r:id="rId15"/>
    <p:sldId id="1903" r:id="rId16"/>
    <p:sldId id="306" r:id="rId17"/>
    <p:sldId id="307" r:id="rId18"/>
    <p:sldId id="308" r:id="rId19"/>
    <p:sldId id="313" r:id="rId20"/>
    <p:sldId id="312" r:id="rId21"/>
    <p:sldId id="311" r:id="rId22"/>
    <p:sldId id="309" r:id="rId23"/>
    <p:sldId id="314" r:id="rId24"/>
    <p:sldId id="315" r:id="rId25"/>
    <p:sldId id="1905" r:id="rId26"/>
    <p:sldId id="319" r:id="rId27"/>
    <p:sldId id="320" r:id="rId28"/>
    <p:sldId id="1875" r:id="rId29"/>
    <p:sldId id="1911" r:id="rId30"/>
    <p:sldId id="1912" r:id="rId31"/>
    <p:sldId id="318" r:id="rId32"/>
    <p:sldId id="316" r:id="rId33"/>
    <p:sldId id="1882" r:id="rId34"/>
    <p:sldId id="317" r:id="rId35"/>
    <p:sldId id="262" r:id="rId36"/>
    <p:sldId id="1909" r:id="rId37"/>
    <p:sldId id="1877" r:id="rId38"/>
    <p:sldId id="1878" r:id="rId39"/>
    <p:sldId id="1910" r:id="rId40"/>
    <p:sldId id="265" r:id="rId41"/>
    <p:sldId id="1913" r:id="rId42"/>
    <p:sldId id="1883" r:id="rId43"/>
    <p:sldId id="1914" r:id="rId44"/>
    <p:sldId id="1906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inks" id="{4CCBE145-9F3B-43C3-8EAE-1EE4FE803BE6}">
          <p14:sldIdLst>
            <p14:sldId id="1881"/>
            <p14:sldId id="258"/>
            <p14:sldId id="1900"/>
            <p14:sldId id="260"/>
            <p14:sldId id="305"/>
            <p14:sldId id="1907"/>
            <p14:sldId id="304"/>
            <p14:sldId id="1908"/>
            <p14:sldId id="303"/>
            <p14:sldId id="1902"/>
            <p14:sldId id="301"/>
            <p14:sldId id="1903"/>
            <p14:sldId id="306"/>
            <p14:sldId id="307"/>
            <p14:sldId id="308"/>
            <p14:sldId id="313"/>
            <p14:sldId id="312"/>
            <p14:sldId id="311"/>
            <p14:sldId id="309"/>
            <p14:sldId id="314"/>
            <p14:sldId id="315"/>
            <p14:sldId id="1905"/>
            <p14:sldId id="319"/>
            <p14:sldId id="320"/>
            <p14:sldId id="1875"/>
            <p14:sldId id="1911"/>
            <p14:sldId id="1912"/>
            <p14:sldId id="318"/>
            <p14:sldId id="316"/>
            <p14:sldId id="1882"/>
            <p14:sldId id="317"/>
            <p14:sldId id="262"/>
            <p14:sldId id="1909"/>
            <p14:sldId id="1877"/>
            <p14:sldId id="1878"/>
            <p14:sldId id="1910"/>
            <p14:sldId id="265"/>
            <p14:sldId id="1913"/>
            <p14:sldId id="1883"/>
            <p14:sldId id="1914"/>
            <p14:sldId id="1906"/>
          </p14:sldIdLst>
        </p14:section>
      </p14:sectionLst>
    </p:ext>
    <p:ext uri="{EFAFB233-063F-42B5-8137-9DF3F51BA10A}">
      <p15:sldGuideLst xmlns:p15="http://schemas.microsoft.com/office/powerpoint/2012/main">
        <p15:guide id="2" pos="48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4387"/>
    <a:srgbClr val="F9015A"/>
    <a:srgbClr val="A10583"/>
    <a:srgbClr val="297C2A"/>
    <a:srgbClr val="0C2036"/>
    <a:srgbClr val="002060"/>
    <a:srgbClr val="F69000"/>
    <a:srgbClr val="FEF7F4"/>
    <a:srgbClr val="FF2625"/>
    <a:srgbClr val="0077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007" autoAdjust="0"/>
    <p:restoredTop sz="69020" autoAdjust="0"/>
  </p:normalViewPr>
  <p:slideViewPr>
    <p:cSldViewPr snapToGrid="0">
      <p:cViewPr varScale="1">
        <p:scale>
          <a:sx n="53" d="100"/>
          <a:sy n="53" d="100"/>
        </p:scale>
        <p:origin x="797" y="58"/>
      </p:cViewPr>
      <p:guideLst>
        <p:guide pos="48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48" d="100"/>
          <a:sy n="48" d="100"/>
        </p:scale>
        <p:origin x="2684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CAFC1F-15E8-4659-B445-2DCE56C6E4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389ACF-620B-4973-826D-C81B497FD2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D4961-0791-4140-A452-41CFA6EC0553}" type="datetimeFigureOut">
              <a:rPr lang="en-US" smtClean="0"/>
              <a:t>3/18/2024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E44D2E-37ED-41C4-A335-2B6C8751E2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48BB0-5B2C-4ACA-BD70-CC3E971502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6954D-AA1D-47B5-9106-5D9358A61F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548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9811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JM" dirty="0"/>
              <a:t>Source https://twitter.com/wheelierecord/status/577563454879494144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0359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4167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JM" dirty="0"/>
              <a:t>Source https://jamaica-gleaner.com/article/news/20170404/social-enterprise-success-story-making-jamaica-great-disabled</a:t>
            </a:r>
          </a:p>
        </p:txBody>
      </p:sp>
    </p:spTree>
    <p:extLst>
      <p:ext uri="{BB962C8B-B14F-4D97-AF65-F5344CB8AC3E}">
        <p14:creationId xmlns:p14="http://schemas.microsoft.com/office/powerpoint/2010/main" val="2598954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JM" dirty="0"/>
              <a:t>https://www.linkedin.com/in/floyd-morris-67496b71/?originalSubdomain=jm</a:t>
            </a:r>
          </a:p>
        </p:txBody>
      </p:sp>
    </p:spTree>
    <p:extLst>
      <p:ext uri="{BB962C8B-B14F-4D97-AF65-F5344CB8AC3E}">
        <p14:creationId xmlns:p14="http://schemas.microsoft.com/office/powerpoint/2010/main" val="3533328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JM" dirty="0"/>
              <a:t>https://www.specialolympics.org/stories/athletes/anything-is-possible-jamaican-athlete-touches-hearts-at-special-olympics-world-games</a:t>
            </a:r>
          </a:p>
          <a:p>
            <a:r>
              <a:rPr lang="en-JM" dirty="0"/>
              <a:t>https://www.facebook.com/TeamJamaica876/posts/-sylvia-grant-of-team-jamaica-finished-10th-in-womens-discus-throw-f57-with-2312/3825289900905440/</a:t>
            </a:r>
          </a:p>
        </p:txBody>
      </p:sp>
    </p:spTree>
    <p:extLst>
      <p:ext uri="{BB962C8B-B14F-4D97-AF65-F5344CB8AC3E}">
        <p14:creationId xmlns:p14="http://schemas.microsoft.com/office/powerpoint/2010/main" val="1634965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JM" dirty="0"/>
              <a:t>https://www.facebook.com/photo.php?fbid=421465096701308&amp;set=pb.100065134644961.-2207520000&amp;type=3</a:t>
            </a:r>
          </a:p>
        </p:txBody>
      </p:sp>
    </p:spTree>
    <p:extLst>
      <p:ext uri="{BB962C8B-B14F-4D97-AF65-F5344CB8AC3E}">
        <p14:creationId xmlns:p14="http://schemas.microsoft.com/office/powerpoint/2010/main" val="931647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90244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C810817-C804-48BD-903B-03A0403F047A}" type="datetime1">
              <a:rPr lang="en-US" altLang="en-US" smtClean="0"/>
              <a:t>3/18/2024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333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BAE66-9EE3-4BCE-BDFE-9D32F481EC8A}" type="datetime1">
              <a:rPr lang="en-US" altLang="en-US" smtClean="0"/>
              <a:t>3/18/2024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7454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3758-7437-45D9-85D2-507DAF745B08}" type="datetime1">
              <a:rPr lang="en-US" altLang="en-US" smtClean="0"/>
              <a:t>3/18/2024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7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C89A-F555-4C13-B7C5-742E648E0615}" type="datetime1">
              <a:rPr lang="en-US" altLang="en-US" smtClean="0"/>
              <a:t>3/18/2024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6120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1C2C2-D581-4EFB-B638-B6B1A1E2DDAB}" type="datetime1">
              <a:rPr lang="en-US" altLang="en-US" smtClean="0"/>
              <a:t>3/18/2024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65063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7CE4C-DC5D-4B55-A7C1-D9587A51A2B9}" type="datetime1">
              <a:rPr lang="en-US" altLang="en-US" smtClean="0"/>
              <a:t>3/18/2024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1644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294FF-1134-4EB5-9B0C-42180C450F9C}" type="datetime1">
              <a:rPr lang="en-US" smtClean="0"/>
              <a:t>3/18/2024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270E-046A-4C23-BC98-E307A7DD6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97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7718C-51B5-4AA1-B2E6-8764B3D8C99F}" type="datetime1">
              <a:rPr lang="en-US" altLang="en-US" smtClean="0"/>
              <a:t>3/18/2024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9775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583B0-E78A-4D40-AD36-1CB8D6C43440}" type="datetime1">
              <a:rPr lang="en-US" altLang="en-US" smtClean="0"/>
              <a:t>3/18/2024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427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3532-9911-4E20-A612-3930BA06308C}" type="datetime1">
              <a:rPr lang="en-US" altLang="en-US" smtClean="0"/>
              <a:t>3/18/2024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074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3A748-E522-4133-8881-5F3FBFFA1AF0}" type="datetime1">
              <a:rPr lang="en-US" altLang="en-US" smtClean="0"/>
              <a:t>3/18/2024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70435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2E0BC0C9-E1C8-43B4-B02D-558783360CD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4645152" y="1837944"/>
            <a:ext cx="6967728" cy="2624328"/>
          </a:xfrm>
        </p:spPr>
        <p:txBody>
          <a:bodyPr anchor="ctr">
            <a:normAutofit fontScale="90000"/>
          </a:bodyPr>
          <a:lstStyle>
            <a:lvl1pPr algn="ctr">
              <a:defRPr sz="4400" b="0">
                <a:solidFill>
                  <a:schemeClr val="accent3"/>
                </a:solidFill>
                <a:latin typeface="+mj-lt"/>
              </a:defRPr>
            </a:lvl1pPr>
          </a:lstStyle>
          <a:p>
            <a:pPr algn="l" eaLnBrk="1" hangingPunct="1"/>
            <a:r>
              <a:rPr lang="en-US" altLang="en-US" sz="6600" b="1">
                <a:latin typeface="+mn-lt"/>
              </a:rPr>
              <a:t>Click to edit Master title style</a:t>
            </a:r>
            <a:endParaRPr lang="en-US" altLang="en-US" sz="6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28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00" y="715963"/>
            <a:ext cx="4572000" cy="4654823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D6C0B2-9A48-4C93-B61B-29BAD5AA5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29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ttom Patter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C00585D-E155-409A-899A-29BDF4E57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44D9B-AA15-4DB5-AE58-0FA514F6FE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90699"/>
            <a:ext cx="10668000" cy="685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2165007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444081"/>
            <a:ext cx="4572000" cy="23622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F84A5CD-78E4-4FA4-A69A-69BA623D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80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8201" y="1905000"/>
            <a:ext cx="6960704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BC916A3-2B6E-4719-959B-4D40B52E5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1" y="715961"/>
            <a:ext cx="6960704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92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5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32408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 + 1 column + imag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11565433" y="6231533"/>
            <a:ext cx="626400" cy="62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ctr"/>
            <a:fld id="{00000000-1234-1234-1234-123412341234}" type="slidenum">
              <a:rPr lang="en" smtClean="0"/>
              <a:pPr algn="ctr"/>
              <a:t>‹#›</a:t>
            </a:fld>
            <a:endParaRPr lang="en"/>
          </a:p>
        </p:txBody>
      </p:sp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406400" y="473433"/>
            <a:ext cx="5923200" cy="94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1045533" y="1936467"/>
            <a:ext cx="5284000" cy="429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507987" rtl="0">
              <a:spcBef>
                <a:spcPts val="800"/>
              </a:spcBef>
              <a:spcAft>
                <a:spcPts val="0"/>
              </a:spcAft>
              <a:buSzPts val="2400"/>
              <a:buChar char="▫"/>
              <a:defRPr/>
            </a:lvl1pPr>
            <a:lvl2pPr marL="1219170" lvl="1" indent="-507987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828754" lvl="2" indent="-507987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2438339" lvl="3" indent="-507987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3047924" lvl="4" indent="-507987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3657509" lvl="5" indent="-507987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4267093" lvl="6" indent="-507987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4876678" lvl="7" indent="-507987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5486263" lvl="8" indent="-507987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1776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chemeClr val="accen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2683700" y="2733133"/>
            <a:ext cx="6812400" cy="644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2683700" y="3404733"/>
            <a:ext cx="6812400" cy="4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7798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E506AEE-43BA-425E-9D3B-53DD9304E663}" type="datetime1">
              <a:rPr lang="en-US" altLang="en-US" smtClean="0"/>
              <a:t>3/18/2024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83467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9" r:id="rId14"/>
    <p:sldLayoutId id="2147483702" r:id="rId15"/>
    <p:sldLayoutId id="2147483701" r:id="rId16"/>
    <p:sldLayoutId id="2147483700" r:id="rId17"/>
    <p:sldLayoutId id="2147483740" r:id="rId18"/>
    <p:sldLayoutId id="2147483741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tx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tx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5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6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7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1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2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3.mp3"/><Relationship Id="rId1" Type="http://schemas.openxmlformats.org/officeDocument/2006/relationships/audio" Target="NULL" TargetMode="Externa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4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5.mp3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6.mp3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18.mp3"/><Relationship Id="rId2" Type="http://schemas.microsoft.com/office/2007/relationships/media" Target="../media/media17.mp3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jpg"/><Relationship Id="rId2" Type="http://schemas.microsoft.com/office/2007/relationships/media" Target="../media/media19.mp3"/><Relationship Id="rId1" Type="http://schemas.openxmlformats.org/officeDocument/2006/relationships/audio" Target="NULL" TargetMode="Externa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0.mp3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1.mp3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2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2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3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4.mp3"/><Relationship Id="rId1" Type="http://schemas.openxmlformats.org/officeDocument/2006/relationships/audio" Target="NULL" TargetMode="Externa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5.mp3"/><Relationship Id="rId1" Type="http://schemas.openxmlformats.org/officeDocument/2006/relationships/audio" Target="NULL" TargetMode="Externa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6.mp3"/><Relationship Id="rId1" Type="http://schemas.openxmlformats.org/officeDocument/2006/relationships/audio" Target="NULL" TargetMode="External"/><Relationship Id="rId6" Type="http://schemas.openxmlformats.org/officeDocument/2006/relationships/image" Target="../media/image23.jpg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6.mp3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24.jpg"/><Relationship Id="rId4" Type="http://schemas.openxmlformats.org/officeDocument/2006/relationships/notesSlide" Target="../notesSlides/notesSlid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6.mp3"/><Relationship Id="rId1" Type="http://schemas.openxmlformats.org/officeDocument/2006/relationships/audio" Target="NULL" TargetMode="External"/><Relationship Id="rId5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1.png"/><Relationship Id="rId4" Type="http://schemas.openxmlformats.org/officeDocument/2006/relationships/image" Target="../media/image2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8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2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9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2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9.jp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1.mp3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2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3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1.pn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1.pn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6.mp3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png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6" Type="http://schemas.openxmlformats.org/officeDocument/2006/relationships/image" Target="../media/image18.png"/><Relationship Id="rId5" Type="http://schemas.openxmlformats.org/officeDocument/2006/relationships/image" Target="../media/image11.jpg"/><Relationship Id="rId4" Type="http://schemas.openxmlformats.org/officeDocument/2006/relationships/image" Target="../media/image1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microsoft.com/office/2007/relationships/media" Target="../media/media38.mp3"/><Relationship Id="rId1" Type="http://schemas.openxmlformats.org/officeDocument/2006/relationships/audio" Target="NULL" TargetMode="Externa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38CBB6-EA52-E448-B076-0819533DBB52}"/>
              </a:ext>
            </a:extLst>
          </p:cNvPr>
          <p:cNvSpPr txBox="1"/>
          <p:nvPr/>
        </p:nvSpPr>
        <p:spPr>
          <a:xfrm>
            <a:off x="-586593" y="299172"/>
            <a:ext cx="105903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spc="600" dirty="0">
                <a:solidFill>
                  <a:srgbClr val="0070C0"/>
                </a:solidFill>
              </a:rPr>
              <a:t>HELPING MY CHILD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ABF5F2-3482-AD29-2EFF-18BD71C78F4C}"/>
              </a:ext>
            </a:extLst>
          </p:cNvPr>
          <p:cNvSpPr txBox="1"/>
          <p:nvPr/>
        </p:nvSpPr>
        <p:spPr>
          <a:xfrm>
            <a:off x="0" y="4779034"/>
            <a:ext cx="108131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spc="600" dirty="0">
                <a:solidFill>
                  <a:srgbClr val="0070C0"/>
                </a:solidFill>
              </a:rPr>
              <a:t>… THROUGH TRANSITION</a:t>
            </a:r>
          </a:p>
        </p:txBody>
      </p:sp>
      <p:pic>
        <p:nvPicPr>
          <p:cNvPr id="2" name="s1p">
            <a:hlinkClick r:id="" action="ppaction://media"/>
            <a:extLst>
              <a:ext uri="{FF2B5EF4-FFF2-40B4-BE49-F238E27FC236}">
                <a16:creationId xmlns:a16="http://schemas.microsoft.com/office/drawing/2014/main" id="{F5946069-C3F5-4EB0-2761-4D9236DF493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650.612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4237" y="3410259"/>
            <a:ext cx="487363" cy="487363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3C214C11-62CF-2B97-0983-B5FBC50F6D6C}"/>
              </a:ext>
            </a:extLst>
          </p:cNvPr>
          <p:cNvSpPr txBox="1">
            <a:spLocks/>
          </p:cNvSpPr>
          <p:nvPr/>
        </p:nvSpPr>
        <p:spPr>
          <a:xfrm>
            <a:off x="7971711" y="5922741"/>
            <a:ext cx="4064001" cy="63608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00000"/>
              </a:lnSpc>
              <a:spcBef>
                <a:spcPts val="0"/>
              </a:spcBef>
              <a:buFont typeface="Corbel" pitchFamily="34" charset="0"/>
              <a:buNone/>
            </a:pPr>
            <a:r>
              <a:rPr lang="en-US" sz="1800" i="1" dirty="0">
                <a:solidFill>
                  <a:srgbClr val="FF0000"/>
                </a:solidFill>
              </a:rPr>
              <a:t>PRESENTER: </a:t>
            </a:r>
            <a:r>
              <a:rPr lang="en-US" sz="1800" i="1" dirty="0"/>
              <a:t>Michele A. Meredith (PhD)</a:t>
            </a:r>
          </a:p>
          <a:p>
            <a:pPr marL="45720" indent="0">
              <a:lnSpc>
                <a:spcPct val="100000"/>
              </a:lnSpc>
              <a:spcBef>
                <a:spcPts val="0"/>
              </a:spcBef>
              <a:buFont typeface="Corbel" pitchFamily="34" charset="0"/>
              <a:buNone/>
            </a:pPr>
            <a:r>
              <a:rPr lang="en-US" sz="1800" i="1" dirty="0"/>
              <a:t>	      July 2023</a:t>
            </a:r>
          </a:p>
        </p:txBody>
      </p:sp>
      <p:pic>
        <p:nvPicPr>
          <p:cNvPr id="8" name="never-give-up-short-version-161165">
            <a:hlinkClick r:id="" action="ppaction://media"/>
            <a:extLst>
              <a:ext uri="{FF2B5EF4-FFF2-40B4-BE49-F238E27FC236}">
                <a16:creationId xmlns:a16="http://schemas.microsoft.com/office/drawing/2014/main" id="{D31C52A6-A20B-A68E-32DC-0A22C5F27CA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52882.0937"/>
                  <p14:fade in="250" out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27322" y="2547812"/>
            <a:ext cx="487363" cy="4873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B1C28F-B455-C5B6-9D96-624DFAD1E2D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954" t="15781" r="5983" b="15781"/>
          <a:stretch/>
        </p:blipFill>
        <p:spPr>
          <a:xfrm>
            <a:off x="3930719" y="1314835"/>
            <a:ext cx="3500596" cy="3440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944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410">
        <p:split orient="vert"/>
      </p:transition>
    </mc:Choice>
    <mc:Fallback xmlns="">
      <p:transition spd="slow" advClick="0" advTm="8041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0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2439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n-JM" dirty="0"/>
              <a:t>Introduction</a:t>
            </a:r>
          </a:p>
        </p:txBody>
      </p:sp>
      <p:sp>
        <p:nvSpPr>
          <p:cNvPr id="85" name="Google Shape;85;p14"/>
          <p:cNvSpPr txBox="1">
            <a:spLocks noGrp="1"/>
          </p:cNvSpPr>
          <p:nvPr>
            <p:ph sz="half" idx="1"/>
          </p:nvPr>
        </p:nvSpPr>
        <p:spPr>
          <a:xfrm>
            <a:off x="1143000" y="2057400"/>
            <a:ext cx="5983514" cy="4022725"/>
          </a:xfr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r>
              <a:rPr lang="en-US" sz="3200" dirty="0"/>
              <a:t>What is transition?</a:t>
            </a:r>
          </a:p>
          <a:p>
            <a:r>
              <a:rPr lang="en-US" sz="3200" dirty="0"/>
              <a:t>What is school-to-work transition?</a:t>
            </a:r>
          </a:p>
          <a:p>
            <a:r>
              <a:rPr lang="en-US" sz="3200" dirty="0"/>
              <a:t>How does STWT affect my child?</a:t>
            </a:r>
          </a:p>
          <a:p>
            <a:r>
              <a:rPr lang="en-US" sz="3200" dirty="0"/>
              <a:t>How does STWT affect me?</a:t>
            </a:r>
          </a:p>
          <a:p>
            <a:r>
              <a:rPr lang="en-US" sz="3200" dirty="0"/>
              <a:t>What do I need to know about STWT?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AA764D-04E5-9548-BB01-A588F5FDA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6202" y="1909292"/>
            <a:ext cx="4754880" cy="394390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s2p">
            <a:hlinkClick r:id="" action="ppaction://media"/>
            <a:extLst>
              <a:ext uri="{FF2B5EF4-FFF2-40B4-BE49-F238E27FC236}">
                <a16:creationId xmlns:a16="http://schemas.microsoft.com/office/drawing/2014/main" id="{382132B0-80F3-F41F-8176-DA274527D84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26.163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69634" y="5765193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8330">
        <p:circle/>
      </p:transition>
    </mc:Choice>
    <mc:Fallback xmlns="">
      <p:transition spd="slow" advTm="2833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54196-81F6-C14B-9F52-B6B1D5E626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1422400"/>
            <a:ext cx="4789714" cy="1910815"/>
          </a:xfrm>
        </p:spPr>
        <p:txBody>
          <a:bodyPr/>
          <a:lstStyle/>
          <a:p>
            <a:r>
              <a:rPr lang="en-US" dirty="0"/>
              <a:t>Seeing Beyond the Present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EF487A-C4D6-4342-AD1D-511DF2E03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43" y="3726737"/>
            <a:ext cx="5036310" cy="874292"/>
          </a:xfrm>
        </p:spPr>
        <p:txBody>
          <a:bodyPr/>
          <a:lstStyle/>
          <a:p>
            <a:r>
              <a:rPr lang="en-US" sz="2800" dirty="0"/>
              <a:t>What can I expect for my child?</a:t>
            </a:r>
          </a:p>
        </p:txBody>
      </p:sp>
      <p:pic>
        <p:nvPicPr>
          <p:cNvPr id="4" name="s3p">
            <a:hlinkClick r:id="" action="ppaction://media"/>
            <a:extLst>
              <a:ext uri="{FF2B5EF4-FFF2-40B4-BE49-F238E27FC236}">
                <a16:creationId xmlns:a16="http://schemas.microsoft.com/office/drawing/2014/main" id="{F9F64B39-2C74-63B7-63E7-E69F0D8B06D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8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35147" y="5925774"/>
            <a:ext cx="487363" cy="487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C0E1F3-FC1F-5668-92EB-FD813B702D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2857" y="1527694"/>
            <a:ext cx="6096000" cy="40624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558230-779F-986E-079E-17B7BD2CDF8F}"/>
              </a:ext>
            </a:extLst>
          </p:cNvPr>
          <p:cNvSpPr/>
          <p:nvPr/>
        </p:nvSpPr>
        <p:spPr>
          <a:xfrm>
            <a:off x="5426511" y="3939309"/>
            <a:ext cx="60960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en-US" sz="11500" b="1" cap="none" spc="0" dirty="0">
                <a:ln w="6600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FUTURE</a:t>
            </a:r>
          </a:p>
        </p:txBody>
      </p:sp>
    </p:spTree>
    <p:extLst>
      <p:ext uri="{BB962C8B-B14F-4D97-AF65-F5344CB8AC3E}">
        <p14:creationId xmlns:p14="http://schemas.microsoft.com/office/powerpoint/2010/main" val="105757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4350">
        <p:circle/>
      </p:transition>
    </mc:Choice>
    <mc:Fallback xmlns="">
      <p:transition spd="slow" advClick="0" advTm="10435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idx="4294967295"/>
          </p:nvPr>
        </p:nvSpPr>
        <p:spPr>
          <a:xfrm>
            <a:off x="1159668" y="1409700"/>
            <a:ext cx="9872663" cy="4038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 algn="ctr">
              <a:buNone/>
            </a:pPr>
            <a:r>
              <a:rPr lang="en-US" sz="5400" b="0" i="1" dirty="0">
                <a:solidFill>
                  <a:schemeClr val="tx2">
                    <a:lumMod val="50000"/>
                  </a:schemeClr>
                </a:solidFill>
              </a:rPr>
              <a:t>“I have had this desire my whole life to prove people wrong, to show them I could do things they didn’t think I could do.”</a:t>
            </a:r>
            <a:r>
              <a:rPr lang="en-US" sz="5400" b="0" dirty="0">
                <a:solidFill>
                  <a:schemeClr val="tx2">
                    <a:lumMod val="50000"/>
                  </a:schemeClr>
                </a:solidFill>
              </a:rPr>
              <a:t> </a:t>
            </a:r>
          </a:p>
          <a:p>
            <a:pPr marL="0" indent="0" algn="ctr">
              <a:buNone/>
            </a:pPr>
            <a:r>
              <a:rPr lang="en-US" sz="5400" dirty="0">
                <a:solidFill>
                  <a:schemeClr val="tx2">
                    <a:lumMod val="50000"/>
                  </a:schemeClr>
                </a:solidFill>
              </a:rPr>
              <a:t>David A. Paterson</a:t>
            </a:r>
            <a:endParaRPr sz="5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" name="s4p">
            <a:hlinkClick r:id="" action="ppaction://media"/>
            <a:extLst>
              <a:ext uri="{FF2B5EF4-FFF2-40B4-BE49-F238E27FC236}">
                <a16:creationId xmlns:a16="http://schemas.microsoft.com/office/drawing/2014/main" id="{289DB5DB-9393-A873-D9AA-CABEF17B28E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51" end="1833.1632"/>
                  <p14:fade out="2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33240" y="5608637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25900">
        <p14:warp dir="in"/>
      </p:transition>
    </mc:Choice>
    <mc:Fallback xmlns="">
      <p:transition spd="slow" advTm="259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7AD11D-053C-024F-B118-EB2BBA2ED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070" y="406374"/>
            <a:ext cx="3935695" cy="598910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s5p">
            <a:hlinkClick r:id="" action="ppaction://media"/>
            <a:extLst>
              <a:ext uri="{FF2B5EF4-FFF2-40B4-BE49-F238E27FC236}">
                <a16:creationId xmlns:a16="http://schemas.microsoft.com/office/drawing/2014/main" id="{78EF627A-82F1-E4C7-9023-CF456CB76A3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646.530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51068" y="49117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8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4410">
        <p:circle/>
      </p:transition>
    </mc:Choice>
    <mc:Fallback xmlns="">
      <p:transition spd="slow" advClick="0" advTm="4441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idx="1"/>
          </p:nvPr>
        </p:nvSpPr>
        <p:spPr>
          <a:xfrm>
            <a:off x="1159564" y="1186543"/>
            <a:ext cx="9872871" cy="40386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 algn="ctr">
              <a:buNone/>
            </a:pPr>
            <a:r>
              <a:rPr lang="en-US" sz="5400" b="0" i="1" dirty="0">
                <a:solidFill>
                  <a:schemeClr val="tx2">
                    <a:lumMod val="50000"/>
                  </a:schemeClr>
                </a:solidFill>
              </a:rPr>
              <a:t>I have a Disability yes that’s true, but all that really means is I may have to take a slightly different path than you.” </a:t>
            </a:r>
          </a:p>
          <a:p>
            <a:pPr marL="0" indent="0" algn="ctr">
              <a:buNone/>
            </a:pPr>
            <a:r>
              <a:rPr lang="en-US" sz="5400" b="0" i="1" dirty="0">
                <a:solidFill>
                  <a:schemeClr val="tx2">
                    <a:lumMod val="50000"/>
                  </a:schemeClr>
                </a:solidFill>
              </a:rPr>
              <a:t>Robert M. Hensel</a:t>
            </a:r>
          </a:p>
        </p:txBody>
      </p:sp>
      <p:pic>
        <p:nvPicPr>
          <p:cNvPr id="2" name="s6p">
            <a:hlinkClick r:id="" action="ppaction://media"/>
            <a:extLst>
              <a:ext uri="{FF2B5EF4-FFF2-40B4-BE49-F238E27FC236}">
                <a16:creationId xmlns:a16="http://schemas.microsoft.com/office/drawing/2014/main" id="{5DDB2630-299C-3224-9595-806D0CB0B6D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3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08637" y="540521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9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8150"/>
    </mc:Choice>
    <mc:Fallback xmlns="">
      <p:transition spd="slow" advClick="0" advTm="28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7p">
            <a:hlinkClick r:id="" action="ppaction://media"/>
            <a:extLst>
              <a:ext uri="{FF2B5EF4-FFF2-40B4-BE49-F238E27FC236}">
                <a16:creationId xmlns:a16="http://schemas.microsoft.com/office/drawing/2014/main" id="{77870D55-50B2-8E5E-3973-575FAA38D8B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3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84782" y="5695496"/>
            <a:ext cx="487363" cy="48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701543-C599-E0C1-8759-4D3B02887A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2377" y="596396"/>
            <a:ext cx="7527245" cy="50991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B351D1-0AE3-1277-D17E-6AF5DA852261}"/>
              </a:ext>
            </a:extLst>
          </p:cNvPr>
          <p:cNvSpPr txBox="1"/>
          <p:nvPr/>
        </p:nvSpPr>
        <p:spPr>
          <a:xfrm>
            <a:off x="2332377" y="6011522"/>
            <a:ext cx="82094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M" dirty="0"/>
              <a:t>Source: https://twitter.com/wheelierecord/status/577563454879494144</a:t>
            </a:r>
          </a:p>
        </p:txBody>
      </p:sp>
    </p:spTree>
    <p:extLst>
      <p:ext uri="{BB962C8B-B14F-4D97-AF65-F5344CB8AC3E}">
        <p14:creationId xmlns:p14="http://schemas.microsoft.com/office/powerpoint/2010/main" val="275554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6220"/>
    </mc:Choice>
    <mc:Fallback xmlns="">
      <p:transition spd="slow" advClick="0" advTm="362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 algn="ctr">
              <a:buNone/>
            </a:pPr>
            <a:r>
              <a:rPr lang="en-US" sz="6000" b="0" i="1" dirty="0">
                <a:solidFill>
                  <a:schemeClr val="tx2">
                    <a:lumMod val="50000"/>
                  </a:schemeClr>
                </a:solidFill>
              </a:rPr>
              <a:t>“We are put in situations to build our character… not destroy us.” — Nick Vujicic</a:t>
            </a:r>
          </a:p>
        </p:txBody>
      </p:sp>
      <p:pic>
        <p:nvPicPr>
          <p:cNvPr id="2" name="s8p">
            <a:hlinkClick r:id="" action="ppaction://media"/>
            <a:extLst>
              <a:ext uri="{FF2B5EF4-FFF2-40B4-BE49-F238E27FC236}">
                <a16:creationId xmlns:a16="http://schemas.microsoft.com/office/drawing/2014/main" id="{88126FE0-DE4B-1ECF-6AE0-2D549FF668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52897" y="5608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7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1020">
        <p:zoom/>
      </p:transition>
    </mc:Choice>
    <mc:Fallback xmlns="">
      <p:transition spd="slow" advClick="0" advTm="21020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1C2768-C3E2-3340-9CED-32A066DB1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635" y="139489"/>
            <a:ext cx="11391155" cy="654220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s9p">
            <a:hlinkClick r:id="" action="ppaction://media"/>
            <a:extLst>
              <a:ext uri="{FF2B5EF4-FFF2-40B4-BE49-F238E27FC236}">
                <a16:creationId xmlns:a16="http://schemas.microsoft.com/office/drawing/2014/main" id="{A0455F78-CF38-6D77-330D-446290BDC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23253"/>
      </p:ext>
    </p:extLst>
  </p:cSld>
  <p:clrMapOvr>
    <a:masterClrMapping/>
  </p:clrMapOvr>
  <p:transition spd="slow" advClick="0" advTm="3005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6248F7-82CE-2647-8F20-899DD49070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00"/>
          <a:stretch/>
        </p:blipFill>
        <p:spPr>
          <a:xfrm>
            <a:off x="1778000" y="383020"/>
            <a:ext cx="8432800" cy="609195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" name="s10p">
            <a:hlinkClick r:id="" action="ppaction://media"/>
            <a:extLst>
              <a:ext uri="{FF2B5EF4-FFF2-40B4-BE49-F238E27FC236}">
                <a16:creationId xmlns:a16="http://schemas.microsoft.com/office/drawing/2014/main" id="{E9EC2D0B-7334-7039-05AF-D1FACB0EC7C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931.020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10800" y="50713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7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100">
        <p:fade/>
      </p:transition>
    </mc:Choice>
    <mc:Fallback xmlns="">
      <p:transition spd="med" advClick="0" advTm="9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6126AB-7A5A-114A-B553-C6A058D066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244212"/>
            <a:ext cx="8438777" cy="629820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" name="s11p">
            <a:hlinkClick r:id="" action="ppaction://media"/>
            <a:extLst>
              <a:ext uri="{FF2B5EF4-FFF2-40B4-BE49-F238E27FC236}">
                <a16:creationId xmlns:a16="http://schemas.microsoft.com/office/drawing/2014/main" id="{9022C8F2-2074-690C-D5E0-403F3E95200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78" end="1092.020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109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8300">
        <p159:morph option="byObject"/>
      </p:transition>
    </mc:Choice>
    <mc:Fallback xmlns="">
      <p:transition spd="slow" advClick="0" advTm="8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FCE28-638E-1F63-EE63-471FE854E8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JM" dirty="0"/>
              <a:t>JAMAICAN ROLE MODELS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117959-7A4E-429E-9DF1-2F3240B1AC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JM"/>
          </a:p>
        </p:txBody>
      </p:sp>
      <p:pic>
        <p:nvPicPr>
          <p:cNvPr id="4" name="s12p">
            <a:hlinkClick r:id="" action="ppaction://media"/>
            <a:extLst>
              <a:ext uri="{FF2B5EF4-FFF2-40B4-BE49-F238E27FC236}">
                <a16:creationId xmlns:a16="http://schemas.microsoft.com/office/drawing/2014/main" id="{5B042175-1A8E-9866-E081-5AA37380358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318.836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1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40"/>
    </mc:Choice>
    <mc:Fallback xmlns="">
      <p:transition spd="slow" advTm="17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7DC9F3-F62E-BA48-A44F-77BA392F9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773" y="573742"/>
            <a:ext cx="5939247" cy="407595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75D2FE-447D-584A-8753-C83B8F8841B3}"/>
              </a:ext>
            </a:extLst>
          </p:cNvPr>
          <p:cNvSpPr txBox="1"/>
          <p:nvPr/>
        </p:nvSpPr>
        <p:spPr>
          <a:xfrm>
            <a:off x="1326777" y="4649695"/>
            <a:ext cx="9729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Dr. Christine Hendricks 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Executive Director, </a:t>
            </a: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The Jamaica Council for Persons with Disabilities (2023)</a:t>
            </a:r>
          </a:p>
        </p:txBody>
      </p:sp>
      <p:pic>
        <p:nvPicPr>
          <p:cNvPr id="2" name="s13p">
            <a:hlinkClick r:id="" action="ppaction://media"/>
            <a:extLst>
              <a:ext uri="{FF2B5EF4-FFF2-40B4-BE49-F238E27FC236}">
                <a16:creationId xmlns:a16="http://schemas.microsoft.com/office/drawing/2014/main" id="{6A62FB58-68EA-57E8-5454-0EC6853FFEB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14" end="0.755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8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760">
        <p:circle/>
      </p:transition>
    </mc:Choice>
    <mc:Fallback xmlns="">
      <p:transition spd="slow" advTm="1076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A3880A-CFA3-FF4D-B6B7-2064A79195CB}"/>
              </a:ext>
            </a:extLst>
          </p:cNvPr>
          <p:cNvSpPr txBox="1"/>
          <p:nvPr/>
        </p:nvSpPr>
        <p:spPr>
          <a:xfrm>
            <a:off x="2757493" y="5223437"/>
            <a:ext cx="7303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Cecil </a:t>
            </a:r>
            <a:r>
              <a:rPr lang="en-US" sz="2400" b="1" dirty="0" err="1">
                <a:solidFill>
                  <a:schemeClr val="accent1"/>
                </a:solidFill>
              </a:rPr>
              <a:t>Smythe</a:t>
            </a:r>
            <a:r>
              <a:rPr lang="en-US" sz="2400" b="1" dirty="0">
                <a:solidFill>
                  <a:schemeClr val="accent1"/>
                </a:solidFill>
              </a:rPr>
              <a:t> (</a:t>
            </a:r>
            <a:r>
              <a:rPr lang="en-US" sz="2400" b="1" dirty="0" err="1">
                <a:solidFill>
                  <a:schemeClr val="accent1"/>
                </a:solidFill>
              </a:rPr>
              <a:t>centre</a:t>
            </a:r>
            <a:r>
              <a:rPr lang="en-US" sz="2400" b="1" dirty="0">
                <a:solidFill>
                  <a:schemeClr val="accent1"/>
                </a:solidFill>
              </a:rPr>
              <a:t>) and members of the </a:t>
            </a:r>
          </a:p>
          <a:p>
            <a:pPr algn="ctr"/>
            <a:r>
              <a:rPr lang="en-US" sz="2400" b="1" dirty="0" err="1">
                <a:solidFill>
                  <a:schemeClr val="accent1"/>
                </a:solidFill>
              </a:rPr>
              <a:t>Portmore</a:t>
            </a:r>
            <a:r>
              <a:rPr lang="en-US" sz="2400" b="1" dirty="0">
                <a:solidFill>
                  <a:schemeClr val="accent1"/>
                </a:solidFill>
              </a:rPr>
              <a:t> Self-Development Organization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9B3EEF-D7DE-A290-B142-B62EC9EB2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000" y="432338"/>
            <a:ext cx="5842000" cy="4381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s14p">
            <a:hlinkClick r:id="" action="ppaction://media"/>
            <a:extLst>
              <a:ext uri="{FF2B5EF4-FFF2-40B4-BE49-F238E27FC236}">
                <a16:creationId xmlns:a16="http://schemas.microsoft.com/office/drawing/2014/main" id="{BA72CCEA-AE9D-304B-4EB8-4681937100E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12" end="2467.367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87892" y="43264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6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7000">
        <p:split orient="vert"/>
      </p:transition>
    </mc:Choice>
    <mc:Fallback xmlns="">
      <p:transition spd="slow" advClick="0" advTm="3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B6111C-8A56-3C43-A11F-08ED26933DB6}"/>
              </a:ext>
            </a:extLst>
          </p:cNvPr>
          <p:cNvSpPr txBox="1"/>
          <p:nvPr/>
        </p:nvSpPr>
        <p:spPr>
          <a:xfrm>
            <a:off x="4046984" y="6098613"/>
            <a:ext cx="4697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Senator Floyd Morris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EE60EE-688E-9AD8-EABD-5B21222F67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1120" y="324203"/>
            <a:ext cx="5774411" cy="5774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s15p">
            <a:hlinkClick r:id="" action="ppaction://media"/>
            <a:extLst>
              <a:ext uri="{FF2B5EF4-FFF2-40B4-BE49-F238E27FC236}">
                <a16:creationId xmlns:a16="http://schemas.microsoft.com/office/drawing/2014/main" id="{EDE623E9-CF01-5D88-3F1B-B7E7668D6C0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28.816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8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9320"/>
    </mc:Choice>
    <mc:Fallback xmlns="">
      <p:transition spd="slow" advClick="0" advTm="293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01C7AD7-280E-AB43-93C9-B3C9B5627F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3865" y="163288"/>
            <a:ext cx="4264104" cy="59446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DBC472-B4B7-344B-8C1C-1C1B0F67560A}"/>
              </a:ext>
            </a:extLst>
          </p:cNvPr>
          <p:cNvSpPr txBox="1"/>
          <p:nvPr/>
        </p:nvSpPr>
        <p:spPr>
          <a:xfrm>
            <a:off x="6409118" y="5776268"/>
            <a:ext cx="5940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SARAH NEWLAND-MARTIN</a:t>
            </a:r>
          </a:p>
        </p:txBody>
      </p:sp>
      <p:pic>
        <p:nvPicPr>
          <p:cNvPr id="2" name="s16a-p">
            <a:hlinkClick r:id="" action="ppaction://media"/>
            <a:extLst>
              <a:ext uri="{FF2B5EF4-FFF2-40B4-BE49-F238E27FC236}">
                <a16:creationId xmlns:a16="http://schemas.microsoft.com/office/drawing/2014/main" id="{61998B13-4021-BBD2-92C6-4599A1C0F73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910.183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35742" y="3315154"/>
            <a:ext cx="487363" cy="487363"/>
          </a:xfrm>
          <a:prstGeom prst="rect">
            <a:avLst/>
          </a:prstGeom>
        </p:spPr>
      </p:pic>
      <p:pic>
        <p:nvPicPr>
          <p:cNvPr id="3" name="s16b-p">
            <a:hlinkClick r:id="" action="ppaction://media"/>
            <a:extLst>
              <a:ext uri="{FF2B5EF4-FFF2-40B4-BE49-F238E27FC236}">
                <a16:creationId xmlns:a16="http://schemas.microsoft.com/office/drawing/2014/main" id="{E10A3918-4731-80FE-3BD6-2C4A749F688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3349.10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35742" y="43020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42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9230">
        <p:circle/>
      </p:transition>
    </mc:Choice>
    <mc:Fallback xmlns="">
      <p:transition spd="slow" advTm="5923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712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6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160366-7686-464C-BAD4-1E040356F1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0083" y="4381375"/>
            <a:ext cx="3304988" cy="220757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9715B7-1DAA-6448-A502-F057B2DAFC41}"/>
              </a:ext>
            </a:extLst>
          </p:cNvPr>
          <p:cNvSpPr txBox="1"/>
          <p:nvPr/>
        </p:nvSpPr>
        <p:spPr>
          <a:xfrm>
            <a:off x="5988424" y="681317"/>
            <a:ext cx="5593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F0"/>
                </a:solidFill>
              </a:rPr>
              <a:t>Other examples of success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696A01-1C36-9268-19FB-14CBEDFE5D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869" y="1296871"/>
            <a:ext cx="4248788" cy="3314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F333C8-5A91-7253-931E-3761C16049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389" y="1296871"/>
            <a:ext cx="3464011" cy="4557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s17-18p">
            <a:hlinkClick r:id="" action="ppaction://media"/>
            <a:extLst>
              <a:ext uri="{FF2B5EF4-FFF2-40B4-BE49-F238E27FC236}">
                <a16:creationId xmlns:a16="http://schemas.microsoft.com/office/drawing/2014/main" id="{85766A10-9379-D703-4BFA-3D18545F136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569.1632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85412" y="59330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28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1000">
        <p14:reveal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2AA108-B967-0044-AC9A-CDBE4C18B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467" y="355600"/>
            <a:ext cx="11159067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49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16E7A4-46DC-524E-BD25-BB5769AE5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313" y="1073352"/>
            <a:ext cx="5944546" cy="471129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65533C-FDBA-AA45-9761-3B37444DC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2424" y="1073351"/>
            <a:ext cx="4051715" cy="47112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s19p">
            <a:hlinkClick r:id="" action="ppaction://media"/>
            <a:extLst>
              <a:ext uri="{FF2B5EF4-FFF2-40B4-BE49-F238E27FC236}">
                <a16:creationId xmlns:a16="http://schemas.microsoft.com/office/drawing/2014/main" id="{54E51004-CC8F-7C56-3B7C-7FFE3A3B5CE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51" end="1026.020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4178" y="573925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8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50"/>
    </mc:Choice>
    <mc:Fallback xmlns="">
      <p:transition spd="slow" advTm="40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0D0711CB-4B75-B83D-BBC2-BFAAA3B4E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317817"/>
            <a:ext cx="6199095" cy="61990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12569D-CE28-1BD6-7B2C-AE38A0F52EF1}"/>
              </a:ext>
            </a:extLst>
          </p:cNvPr>
          <p:cNvSpPr txBox="1"/>
          <p:nvPr/>
        </p:nvSpPr>
        <p:spPr>
          <a:xfrm>
            <a:off x="9323294" y="1982204"/>
            <a:ext cx="26696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M" sz="2400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Chupse</a:t>
            </a:r>
            <a:r>
              <a:rPr lang="en-JM" sz="2400" dirty="0">
                <a:solidFill>
                  <a:srgbClr val="050505"/>
                </a:solidFill>
                <a:latin typeface="Segoe UI Historic" panose="020B0502040204020203" pitchFamily="34" charset="0"/>
              </a:rPr>
              <a:t> - Jamaica Association for Intellectual Disabilities</a:t>
            </a:r>
            <a:endParaRPr lang="en-JM" sz="2400" dirty="0"/>
          </a:p>
        </p:txBody>
      </p:sp>
      <p:pic>
        <p:nvPicPr>
          <p:cNvPr id="2" name="s20p">
            <a:hlinkClick r:id="" action="ppaction://media"/>
            <a:extLst>
              <a:ext uri="{FF2B5EF4-FFF2-40B4-BE49-F238E27FC236}">
                <a16:creationId xmlns:a16="http://schemas.microsoft.com/office/drawing/2014/main" id="{688FCD7E-7277-041E-7EB3-7E342BFB256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2286" end="2643.265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27267" y="51729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09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8110"/>
    </mc:Choice>
    <mc:Fallback xmlns="">
      <p:transition spd="slow" advClick="0" advTm="581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4AD92E-93D7-AB43-BEBA-C8556F5DFF13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9" t="5720" r="13924" b="1354"/>
          <a:stretch/>
        </p:blipFill>
        <p:spPr bwMode="auto">
          <a:xfrm>
            <a:off x="1550468" y="363070"/>
            <a:ext cx="9359151" cy="613185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s21p">
            <a:hlinkClick r:id="" action="ppaction://media"/>
            <a:extLst>
              <a:ext uri="{FF2B5EF4-FFF2-40B4-BE49-F238E27FC236}">
                <a16:creationId xmlns:a16="http://schemas.microsoft.com/office/drawing/2014/main" id="{3694D0B7-5B05-CB6C-0866-F5408056584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00" end="148.163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7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6460"/>
    </mc:Choice>
    <mc:Fallback xmlns="">
      <p:transition spd="slow" advClick="0" advTm="186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/>
        <p:txBody>
          <a:bodyPr spcFirstLastPara="1" vert="horz" wrap="square" lIns="0" tIns="0" rIns="0" bIns="0" rtlCol="0" anchor="ctr" anchorCtr="0">
            <a:noAutofit/>
          </a:bodyPr>
          <a:lstStyle/>
          <a:p>
            <a:pPr lvl="0"/>
            <a:r>
              <a:rPr lang="en-JM" dirty="0"/>
              <a:t>What is School-to-Work Transition?</a:t>
            </a:r>
          </a:p>
        </p:txBody>
      </p:sp>
      <p:sp>
        <p:nvSpPr>
          <p:cNvPr id="106" name="Google Shape;106;p17"/>
          <p:cNvSpPr txBox="1">
            <a:spLocks noGrp="1"/>
          </p:cNvSpPr>
          <p:nvPr>
            <p:ph idx="1"/>
          </p:nvPr>
        </p:nvSpPr>
        <p:spPr/>
        <p:txBody>
          <a:bodyPr spcFirstLastPara="1" vert="horz" wrap="square" lIns="0" tIns="0" rIns="0" bIns="0" rtlCol="0" anchor="t" anchorCtr="0">
            <a:noAutofit/>
          </a:bodyPr>
          <a:lstStyle/>
          <a:p>
            <a:pPr marL="45719" indent="0">
              <a:buNone/>
            </a:pPr>
            <a:r>
              <a:rPr lang="en-US" sz="3200" dirty="0"/>
              <a:t>The activities and </a:t>
            </a:r>
            <a:r>
              <a:rPr lang="en-US" sz="3200" dirty="0" err="1"/>
              <a:t>programmes</a:t>
            </a:r>
            <a:r>
              <a:rPr lang="en-US" sz="3200" dirty="0"/>
              <a:t> that prepare children and youth for life after school:</a:t>
            </a:r>
          </a:p>
          <a:p>
            <a:pPr lvl="1"/>
            <a:r>
              <a:rPr lang="en-US" sz="3200" dirty="0"/>
              <a:t>Continued or higher education</a:t>
            </a:r>
          </a:p>
          <a:p>
            <a:pPr lvl="1"/>
            <a:r>
              <a:rPr lang="en-US" sz="3200" dirty="0"/>
              <a:t>Vocational training</a:t>
            </a:r>
          </a:p>
          <a:p>
            <a:pPr lvl="1"/>
            <a:r>
              <a:rPr lang="en-US" sz="3200" dirty="0"/>
              <a:t>Employment</a:t>
            </a:r>
          </a:p>
          <a:p>
            <a:pPr lvl="1"/>
            <a:r>
              <a:rPr lang="en-US" sz="3200" dirty="0"/>
              <a:t>Personal relationship </a:t>
            </a:r>
          </a:p>
          <a:p>
            <a:pPr lvl="1"/>
            <a:r>
              <a:rPr lang="en-US" sz="3200" dirty="0"/>
              <a:t>Leisure activities and social interests</a:t>
            </a:r>
          </a:p>
          <a:p>
            <a:pPr lvl="0"/>
            <a:endParaRPr lang="en-US" sz="3200" dirty="0"/>
          </a:p>
        </p:txBody>
      </p:sp>
      <p:pic>
        <p:nvPicPr>
          <p:cNvPr id="2" name="s23p">
            <a:hlinkClick r:id="" action="ppaction://media"/>
            <a:extLst>
              <a:ext uri="{FF2B5EF4-FFF2-40B4-BE49-F238E27FC236}">
                <a16:creationId xmlns:a16="http://schemas.microsoft.com/office/drawing/2014/main" id="{4C9C3464-485E-29AD-6F16-14A0B3C20F9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50" end="1089.081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1A145-6229-BA49-94B4-8A4B80043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STWT … </a:t>
            </a:r>
            <a:r>
              <a:rPr lang="en-US" i="1" dirty="0"/>
              <a:t>really?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74520-49D4-5C41-AC09-F251FE5E8B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19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Phases</a:t>
            </a:r>
          </a:p>
          <a:p>
            <a:pPr lvl="1"/>
            <a:r>
              <a:rPr lang="en-US" altLang="en-US" sz="3200" dirty="0">
                <a:solidFill>
                  <a:schemeClr val="tx1"/>
                </a:solidFill>
              </a:rPr>
              <a:t>Preparation for employment and other post-school activities</a:t>
            </a:r>
          </a:p>
          <a:p>
            <a:pPr lvl="1"/>
            <a:r>
              <a:rPr lang="en-US" altLang="en-US" sz="3200" dirty="0">
                <a:solidFill>
                  <a:schemeClr val="tx1"/>
                </a:solidFill>
              </a:rPr>
              <a:t>Transitioning into employment and other post-school activities</a:t>
            </a:r>
          </a:p>
          <a:p>
            <a:pPr lvl="1"/>
            <a:r>
              <a:rPr lang="en-US" altLang="en-US" sz="3200" dirty="0">
                <a:solidFill>
                  <a:schemeClr val="tx1"/>
                </a:solidFill>
              </a:rPr>
              <a:t>Transited into settled employment; and other post-school activities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5" name="s24p">
            <a:hlinkClick r:id="" action="ppaction://media"/>
            <a:extLst>
              <a:ext uri="{FF2B5EF4-FFF2-40B4-BE49-F238E27FC236}">
                <a16:creationId xmlns:a16="http://schemas.microsoft.com/office/drawing/2014/main" id="{6A652786-263D-2468-F84D-ABEF9F53F89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1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9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0"/>
    </mc:Choice>
    <mc:Fallback xmlns="">
      <p:transition spd="slow" advClick="0" advTm="7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9FB765A-56FE-E84E-827C-D9F3BA99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STWT… </a:t>
            </a:r>
            <a:r>
              <a:rPr lang="en-US" i="1" dirty="0"/>
              <a:t>really</a:t>
            </a:r>
            <a:r>
              <a:rPr lang="en-US" dirty="0"/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959DE-09C6-1A4E-8B8C-8618001D5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 coordinated set of activities for a student, designed within an outcome-oriented process, which promotes movement from school to post-school activities …’ (IDEA, 2004)</a:t>
            </a:r>
          </a:p>
          <a:p>
            <a:pPr lvl="1"/>
            <a:r>
              <a:rPr lang="en-US" sz="3200" dirty="0"/>
              <a:t>STWT is person-</a:t>
            </a:r>
            <a:r>
              <a:rPr lang="en-US" sz="3200" dirty="0" err="1"/>
              <a:t>centred</a:t>
            </a:r>
            <a:r>
              <a:rPr lang="en-US" sz="3200" dirty="0"/>
              <a:t>, interest focused, and requires coordination among home, school, community and service agencies.</a:t>
            </a:r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2" name="s25p">
            <a:hlinkClick r:id="" action="ppaction://media"/>
            <a:extLst>
              <a:ext uri="{FF2B5EF4-FFF2-40B4-BE49-F238E27FC236}">
                <a16:creationId xmlns:a16="http://schemas.microsoft.com/office/drawing/2014/main" id="{AE5E69E0-EA64-D543-1AAD-78FDC423C95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22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63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27850">
        <p159:morph option="byObject"/>
      </p:transition>
    </mc:Choice>
    <mc:Fallback xmlns="">
      <p:transition spd="slow" advTm="1278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8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3528-483F-DF49-B292-7D10C6575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609600"/>
            <a:ext cx="9876367" cy="1356784"/>
          </a:xfrm>
        </p:spPr>
        <p:txBody>
          <a:bodyPr/>
          <a:lstStyle/>
          <a:p>
            <a:r>
              <a:rPr lang="en-US" dirty="0"/>
              <a:t>What is STWT … really?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4620E-101A-7448-9208-295D03C32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7233" y="2123347"/>
            <a:ext cx="5619327" cy="4125052"/>
          </a:xfrm>
        </p:spPr>
        <p:txBody>
          <a:bodyPr>
            <a:noAutofit/>
          </a:bodyPr>
          <a:lstStyle/>
          <a:p>
            <a:pPr marL="45719" indent="0">
              <a:buNone/>
            </a:pPr>
            <a:r>
              <a:rPr lang="en-US" sz="2800" dirty="0"/>
              <a:t>Key points for STWT planning: </a:t>
            </a:r>
          </a:p>
          <a:p>
            <a:pPr marL="449263" lvl="2" indent="-366713"/>
            <a:r>
              <a:rPr lang="en-US" sz="2800" dirty="0"/>
              <a:t>career interest readiness </a:t>
            </a:r>
          </a:p>
          <a:p>
            <a:pPr marL="449263" lvl="2" indent="-366713"/>
            <a:r>
              <a:rPr lang="en-US" sz="2800" dirty="0"/>
              <a:t>career planning and development</a:t>
            </a:r>
          </a:p>
          <a:p>
            <a:pPr marL="449263" lvl="2" indent="-366713"/>
            <a:r>
              <a:rPr lang="en-US" sz="2800" dirty="0"/>
              <a:t>job preparation and work-experience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0D49A7-9A48-FF1C-2F85-47B66DC81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0" y="2280310"/>
            <a:ext cx="5156315" cy="4125052"/>
          </a:xfrm>
          <a:prstGeom prst="rect">
            <a:avLst/>
          </a:prstGeom>
        </p:spPr>
      </p:pic>
      <p:pic>
        <p:nvPicPr>
          <p:cNvPr id="5" name="s26-28p">
            <a:hlinkClick r:id="" action="ppaction://media"/>
            <a:extLst>
              <a:ext uri="{FF2B5EF4-FFF2-40B4-BE49-F238E27FC236}">
                <a16:creationId xmlns:a16="http://schemas.microsoft.com/office/drawing/2014/main" id="{7D02FD5B-898C-EF80-8567-6ADD2E0854E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0" end="395912.65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69208" y="5595836"/>
            <a:ext cx="487363" cy="487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188B7F-9A8A-65CD-EED2-2EEB19C1E3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0245" y="4302627"/>
            <a:ext cx="3738196" cy="210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89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72130">
        <p159:morph option="byObject"/>
      </p:transition>
    </mc:Choice>
    <mc:Fallback xmlns="">
      <p:transition spd="slow" advClick="0" advTm="1721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0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3528-483F-DF49-B292-7D10C6575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609600"/>
            <a:ext cx="9876367" cy="1356784"/>
          </a:xfrm>
        </p:spPr>
        <p:txBody>
          <a:bodyPr/>
          <a:lstStyle/>
          <a:p>
            <a:r>
              <a:rPr lang="en-US" dirty="0"/>
              <a:t>What is STWT … really?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4620E-101A-7448-9208-295D03C32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7234" y="2007031"/>
            <a:ext cx="9872133" cy="4038600"/>
          </a:xfrm>
        </p:spPr>
        <p:txBody>
          <a:bodyPr>
            <a:noAutofit/>
          </a:bodyPr>
          <a:lstStyle/>
          <a:p>
            <a:pPr marL="45719" indent="0">
              <a:buNone/>
            </a:pPr>
            <a:r>
              <a:rPr lang="en-US" sz="3200" dirty="0"/>
              <a:t>Key points for STWT planning: </a:t>
            </a:r>
          </a:p>
          <a:p>
            <a:pPr marL="449263" lvl="2" indent="-366713"/>
            <a:r>
              <a:rPr lang="en-US" sz="3200" dirty="0"/>
              <a:t>post-secondary education </a:t>
            </a:r>
          </a:p>
          <a:p>
            <a:pPr marL="449263" lvl="2" indent="-366713"/>
            <a:r>
              <a:rPr lang="en-US" sz="3200" dirty="0"/>
              <a:t>leisure pursuits</a:t>
            </a:r>
          </a:p>
          <a:p>
            <a:pPr marL="449263" lvl="2" indent="-366713"/>
            <a:r>
              <a:rPr lang="en-US" sz="3200" dirty="0"/>
              <a:t>community integration, and </a:t>
            </a:r>
          </a:p>
          <a:p>
            <a:pPr marL="449263" lvl="2" indent="-366713"/>
            <a:r>
              <a:rPr lang="en-US" sz="3200" dirty="0"/>
              <a:t>independent living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61375-1707-834B-722E-0F0845585F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30" r="20788"/>
          <a:stretch/>
        </p:blipFill>
        <p:spPr>
          <a:xfrm>
            <a:off x="7747461" y="980901"/>
            <a:ext cx="3508575" cy="5461462"/>
          </a:xfrm>
          <a:prstGeom prst="rect">
            <a:avLst/>
          </a:prstGeom>
        </p:spPr>
      </p:pic>
      <p:pic>
        <p:nvPicPr>
          <p:cNvPr id="6" name="s26-28p">
            <a:hlinkClick r:id="" action="ppaction://media"/>
            <a:extLst>
              <a:ext uri="{FF2B5EF4-FFF2-40B4-BE49-F238E27FC236}">
                <a16:creationId xmlns:a16="http://schemas.microsoft.com/office/drawing/2014/main" id="{BD2176ED-4950-A436-8436-AB43D36FFE4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81600" end="0.65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93821" y="46438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430"/>
    </mc:Choice>
    <mc:Fallback xmlns="">
      <p:transition spd="slow" advTm="1864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4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3528-483F-DF49-B292-7D10C6575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609600"/>
            <a:ext cx="9876367" cy="1356784"/>
          </a:xfrm>
        </p:spPr>
        <p:txBody>
          <a:bodyPr/>
          <a:lstStyle/>
          <a:p>
            <a:r>
              <a:rPr lang="en-US" dirty="0"/>
              <a:t>What is STWT … really?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54620E-101A-7448-9208-295D03C32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7234" y="2007031"/>
            <a:ext cx="9872133" cy="4038600"/>
          </a:xfrm>
        </p:spPr>
        <p:txBody>
          <a:bodyPr>
            <a:noAutofit/>
          </a:bodyPr>
          <a:lstStyle/>
          <a:p>
            <a:pPr marL="45719" indent="0">
              <a:buNone/>
            </a:pPr>
            <a:r>
              <a:rPr lang="en-US" sz="3200" dirty="0"/>
              <a:t>Key points for STWT planning: </a:t>
            </a:r>
          </a:p>
          <a:p>
            <a:pPr marL="449263" lvl="2" indent="-366713"/>
            <a:r>
              <a:rPr lang="en-US" sz="3200" dirty="0"/>
              <a:t>post-secondary education </a:t>
            </a:r>
          </a:p>
          <a:p>
            <a:pPr marL="449263" lvl="2" indent="-366713"/>
            <a:r>
              <a:rPr lang="en-US" sz="3200" dirty="0"/>
              <a:t>leisure pursuits</a:t>
            </a:r>
          </a:p>
          <a:p>
            <a:pPr marL="449263" lvl="2" indent="-366713"/>
            <a:r>
              <a:rPr lang="en-US" sz="3200" dirty="0"/>
              <a:t>community integration, and </a:t>
            </a:r>
          </a:p>
          <a:p>
            <a:pPr marL="449263" lvl="2" indent="-366713"/>
            <a:r>
              <a:rPr lang="en-US" sz="3200" dirty="0"/>
              <a:t>independent living</a:t>
            </a:r>
          </a:p>
        </p:txBody>
      </p:sp>
      <p:pic>
        <p:nvPicPr>
          <p:cNvPr id="10" name="s26-28p">
            <a:hlinkClick r:id="" action="ppaction://media"/>
            <a:extLst>
              <a:ext uri="{FF2B5EF4-FFF2-40B4-BE49-F238E27FC236}">
                <a16:creationId xmlns:a16="http://schemas.microsoft.com/office/drawing/2014/main" id="{DC8F5CFC-D885-4F23-B641-74E780710CA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2600" end="0.65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78954" y="5180239"/>
            <a:ext cx="487363" cy="4873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D0FD49-0E95-F8BA-250A-C4FAFE409A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3430" y="1726968"/>
            <a:ext cx="5170207" cy="345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000"/>
    </mc:Choice>
    <mc:Fallback xmlns="">
      <p:transition spd="slow" advTm="18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4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C0F50D5-958E-BE4D-B4D5-31E6F2AAE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en-US" dirty="0"/>
              <a:t>What is the Role of the </a:t>
            </a:r>
            <a:r>
              <a:rPr lang="en-US" dirty="0">
                <a:solidFill>
                  <a:srgbClr val="C00000"/>
                </a:solidFill>
              </a:rPr>
              <a:t>School</a:t>
            </a:r>
            <a:r>
              <a:rPr lang="en-US" dirty="0"/>
              <a:t> in Transition Preparation?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132FF-50F4-1240-976D-FDAB159F8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057400"/>
            <a:ext cx="6114142" cy="4343400"/>
          </a:xfrm>
        </p:spPr>
        <p:txBody>
          <a:bodyPr>
            <a:normAutofit fontScale="92500" lnSpcReduction="10000"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en-US" sz="2800" dirty="0"/>
              <a:t>Provide a curriculum, activities, and </a:t>
            </a:r>
            <a:r>
              <a:rPr lang="en-US" sz="2800" dirty="0" err="1"/>
              <a:t>programmes</a:t>
            </a:r>
            <a:r>
              <a:rPr lang="en-US" sz="2800" dirty="0"/>
              <a:t> that steer children toward adult roles and responsibilities: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Literacy and numeracy skills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Communication and social skills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Self-advocacy and self-determination skills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Work experience and career interests and work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Employment-readiness skills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5E3AB6-0830-2C86-DFAD-B8CA3CE408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l="9738" t="8889" r="27115"/>
          <a:stretch/>
        </p:blipFill>
        <p:spPr>
          <a:xfrm>
            <a:off x="7630887" y="2027099"/>
            <a:ext cx="4256313" cy="4099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s29a-p">
            <a:hlinkClick r:id="" action="ppaction://media"/>
            <a:extLst>
              <a:ext uri="{FF2B5EF4-FFF2-40B4-BE49-F238E27FC236}">
                <a16:creationId xmlns:a16="http://schemas.microsoft.com/office/drawing/2014/main" id="{02EC4731-60DC-758A-1F21-89319D134C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383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3350">
        <p159:morph option="byObject"/>
      </p:transition>
    </mc:Choice>
    <mc:Fallback xmlns="">
      <p:transition spd="slow" advTm="4033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0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E8B52-914E-0C45-9B44-74788DB5C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the Role of the </a:t>
            </a:r>
            <a:r>
              <a:rPr lang="en-US" b="1" dirty="0">
                <a:solidFill>
                  <a:srgbClr val="FFC000"/>
                </a:solidFill>
              </a:rPr>
              <a:t>Parent</a:t>
            </a:r>
            <a:r>
              <a:rPr lang="en-US" dirty="0"/>
              <a:t> in Transition Preparation?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2745E-F099-0443-AAD7-93FB605D6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399"/>
            <a:ext cx="5690062" cy="4542906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Maintain positive and practical thoughts about your child’s interests and abilities</a:t>
            </a:r>
          </a:p>
          <a:p>
            <a:r>
              <a:rPr lang="en-US" sz="2800" dirty="0"/>
              <a:t>Provide practical guidance and support</a:t>
            </a:r>
          </a:p>
          <a:p>
            <a:r>
              <a:rPr lang="en-US" sz="2800" dirty="0"/>
              <a:t>Talk to them about their growth and adulthood</a:t>
            </a:r>
          </a:p>
          <a:p>
            <a:r>
              <a:rPr lang="en-US" sz="2800" dirty="0"/>
              <a:t>Help them discover areas of interests for success</a:t>
            </a:r>
          </a:p>
          <a:p>
            <a:r>
              <a:rPr lang="en-US" sz="2800" dirty="0"/>
              <a:t>Find examples of successful role models to share with them</a:t>
            </a:r>
          </a:p>
          <a:p>
            <a:endParaRPr lang="en-US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D78369-A96E-436E-834D-FF6C7131E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999" y="2382037"/>
            <a:ext cx="5353230" cy="3568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s30p">
            <a:hlinkClick r:id="" action="ppaction://media"/>
            <a:extLst>
              <a:ext uri="{FF2B5EF4-FFF2-40B4-BE49-F238E27FC236}">
                <a16:creationId xmlns:a16="http://schemas.microsoft.com/office/drawing/2014/main" id="{AA190913-0B28-4848-2383-5E1A83FFF59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6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29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64000">
        <p:circle/>
      </p:transition>
    </mc:Choice>
    <mc:Fallback xmlns="">
      <p:transition spd="slow" advTm="16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4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9B9CD03-45F9-5B4E-81D0-2ED48BEEE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en-US" dirty="0"/>
              <a:t>What is the Role of the </a:t>
            </a:r>
            <a:r>
              <a:rPr lang="en-US" b="1" dirty="0">
                <a:solidFill>
                  <a:srgbClr val="FFC000"/>
                </a:solidFill>
              </a:rPr>
              <a:t>Parent</a:t>
            </a:r>
            <a:r>
              <a:rPr lang="en-US" dirty="0"/>
              <a:t> in Transition Preparation?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1EB904-3B17-F144-AAC0-525C8E133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6317343" cy="4299858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Share expectations for school outcomes with your child.</a:t>
            </a:r>
          </a:p>
          <a:p>
            <a:r>
              <a:rPr lang="en-US" sz="2800" dirty="0"/>
              <a:t>Observe growing skills, and model or teach skills at home to support what is taught at school.</a:t>
            </a:r>
          </a:p>
          <a:p>
            <a:r>
              <a:rPr lang="en-US" sz="2800" dirty="0"/>
              <a:t>Encourage and provide opportunity for social growth and interaction.</a:t>
            </a:r>
          </a:p>
          <a:p>
            <a:r>
              <a:rPr lang="en-US" sz="2800" dirty="0"/>
              <a:t>Encourage and provide opportunity for self-advocacy and independence.</a:t>
            </a:r>
          </a:p>
          <a:p>
            <a:r>
              <a:rPr lang="en-US" sz="2800" dirty="0"/>
              <a:t>Support your child’s hopes and dreams</a:t>
            </a:r>
          </a:p>
          <a:p>
            <a:endParaRPr lang="en-US" sz="2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FF834A-0417-31A1-149B-F78FAC26FB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2261"/>
          <a:stretch/>
        </p:blipFill>
        <p:spPr>
          <a:xfrm>
            <a:off x="7583683" y="2057400"/>
            <a:ext cx="4386643" cy="3766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s31p">
            <a:hlinkClick r:id="" action="ppaction://media"/>
            <a:extLst>
              <a:ext uri="{FF2B5EF4-FFF2-40B4-BE49-F238E27FC236}">
                <a16:creationId xmlns:a16="http://schemas.microsoft.com/office/drawing/2014/main" id="{4F5D5B28-8445-201B-D494-122EB1B6BDD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0.183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817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8030">
        <p159:morph option="byObject"/>
      </p:transition>
    </mc:Choice>
    <mc:Fallback xmlns="">
      <p:transition spd="slow" advClick="0" advTm="2080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43609DE-52C9-C445-8CC8-648607CCF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the Role of the </a:t>
            </a:r>
            <a:r>
              <a:rPr lang="en-US" b="1" dirty="0">
                <a:solidFill>
                  <a:srgbClr val="FFC000"/>
                </a:solidFill>
              </a:rPr>
              <a:t>Parent</a:t>
            </a:r>
            <a:r>
              <a:rPr lang="en-US" dirty="0"/>
              <a:t> in Transition Preparation?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E3D09-AF60-0941-94D1-9750E1608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Listen to your child.</a:t>
            </a:r>
          </a:p>
          <a:p>
            <a:r>
              <a:rPr lang="en-US" sz="2800" dirty="0"/>
              <a:t>Dream with your child.</a:t>
            </a:r>
          </a:p>
          <a:p>
            <a:r>
              <a:rPr lang="en-US" sz="2800" dirty="0"/>
              <a:t>Encourage your child.</a:t>
            </a:r>
          </a:p>
          <a:p>
            <a:r>
              <a:rPr lang="en-US" sz="2800" dirty="0"/>
              <a:t>Encourage your child.</a:t>
            </a:r>
          </a:p>
          <a:p>
            <a:endParaRPr lang="en-US" sz="2800" dirty="0"/>
          </a:p>
        </p:txBody>
      </p:sp>
      <p:pic>
        <p:nvPicPr>
          <p:cNvPr id="2" name="s32p">
            <a:hlinkClick r:id="" action="ppaction://media"/>
            <a:extLst>
              <a:ext uri="{FF2B5EF4-FFF2-40B4-BE49-F238E27FC236}">
                <a16:creationId xmlns:a16="http://schemas.microsoft.com/office/drawing/2014/main" id="{59A256F4-EF86-DFC4-D6E7-9A6204CEE6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73512" y="6096000"/>
            <a:ext cx="487363" cy="487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24ABAB-0AFA-DAD6-4DF8-8C0E87D440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5621" y="2057400"/>
            <a:ext cx="6198807" cy="334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78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5000"/>
    </mc:Choice>
    <mc:Fallback xmlns="">
      <p:transition spd="slow" advClick="0" advTm="6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ctrTitle" idx="4294967295"/>
          </p:nvPr>
        </p:nvSpPr>
        <p:spPr>
          <a:xfrm>
            <a:off x="1127487" y="1208552"/>
            <a:ext cx="6131984" cy="1335616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en" sz="9600" dirty="0"/>
              <a:t>Big Idea!</a:t>
            </a:r>
            <a:endParaRPr sz="9600" dirty="0"/>
          </a:p>
        </p:txBody>
      </p:sp>
      <p:sp>
        <p:nvSpPr>
          <p:cNvPr id="117" name="Google Shape;117;p18"/>
          <p:cNvSpPr txBox="1">
            <a:spLocks noGrp="1"/>
          </p:cNvSpPr>
          <p:nvPr>
            <p:ph type="subTitle" idx="4294967295"/>
          </p:nvPr>
        </p:nvSpPr>
        <p:spPr>
          <a:xfrm>
            <a:off x="1247554" y="3447284"/>
            <a:ext cx="5559646" cy="177800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en" sz="4800" dirty="0"/>
              <a:t>There are possibilities for your young adult! </a:t>
            </a:r>
            <a:endParaRPr sz="4800" dirty="0"/>
          </a:p>
        </p:txBody>
      </p:sp>
      <p:sp>
        <p:nvSpPr>
          <p:cNvPr id="126" name="Google Shape;126;p18"/>
          <p:cNvSpPr/>
          <p:nvPr/>
        </p:nvSpPr>
        <p:spPr>
          <a:xfrm>
            <a:off x="7379538" y="1700444"/>
            <a:ext cx="402125" cy="351833"/>
          </a:xfrm>
          <a:custGeom>
            <a:avLst/>
            <a:gdLst/>
            <a:ahLst/>
            <a:cxnLst/>
            <a:rect l="l" t="t" r="r" b="b"/>
            <a:pathLst>
              <a:path w="456961" h="399811" extrusionOk="0">
                <a:moveTo>
                  <a:pt x="423386" y="38100"/>
                </a:moveTo>
                <a:lnTo>
                  <a:pt x="419576" y="34290"/>
                </a:lnTo>
                <a:cubicBezTo>
                  <a:pt x="374809" y="-11430"/>
                  <a:pt x="303371" y="-11430"/>
                  <a:pt x="259556" y="34290"/>
                </a:cubicBezTo>
                <a:lnTo>
                  <a:pt x="228124" y="67628"/>
                </a:lnTo>
                <a:lnTo>
                  <a:pt x="196691" y="35243"/>
                </a:lnTo>
                <a:cubicBezTo>
                  <a:pt x="151924" y="-10478"/>
                  <a:pt x="80486" y="-10478"/>
                  <a:pt x="36671" y="35243"/>
                </a:cubicBezTo>
                <a:lnTo>
                  <a:pt x="32861" y="38100"/>
                </a:lnTo>
                <a:cubicBezTo>
                  <a:pt x="-10954" y="83820"/>
                  <a:pt x="-10954" y="157163"/>
                  <a:pt x="32861" y="201930"/>
                </a:cubicBezTo>
                <a:lnTo>
                  <a:pt x="219551" y="396240"/>
                </a:lnTo>
                <a:cubicBezTo>
                  <a:pt x="224314" y="401003"/>
                  <a:pt x="231934" y="401003"/>
                  <a:pt x="236696" y="396240"/>
                </a:cubicBezTo>
                <a:lnTo>
                  <a:pt x="423386" y="201930"/>
                </a:lnTo>
                <a:cubicBezTo>
                  <a:pt x="468154" y="157163"/>
                  <a:pt x="468154" y="83820"/>
                  <a:pt x="423386" y="38100"/>
                </a:cubicBezTo>
                <a:close/>
                <a:moveTo>
                  <a:pt x="298609" y="214313"/>
                </a:moveTo>
                <a:cubicBezTo>
                  <a:pt x="294799" y="218123"/>
                  <a:pt x="290036" y="220028"/>
                  <a:pt x="285274" y="220028"/>
                </a:cubicBezTo>
                <a:lnTo>
                  <a:pt x="247174" y="220028"/>
                </a:lnTo>
                <a:lnTo>
                  <a:pt x="247174" y="258128"/>
                </a:lnTo>
                <a:cubicBezTo>
                  <a:pt x="247174" y="268605"/>
                  <a:pt x="238601" y="277178"/>
                  <a:pt x="228124" y="277178"/>
                </a:cubicBezTo>
                <a:cubicBezTo>
                  <a:pt x="217646" y="277178"/>
                  <a:pt x="209074" y="268605"/>
                  <a:pt x="209074" y="258128"/>
                </a:cubicBezTo>
                <a:lnTo>
                  <a:pt x="209074" y="220028"/>
                </a:lnTo>
                <a:lnTo>
                  <a:pt x="170974" y="220028"/>
                </a:lnTo>
                <a:cubicBezTo>
                  <a:pt x="160496" y="220028"/>
                  <a:pt x="151924" y="211455"/>
                  <a:pt x="151924" y="200978"/>
                </a:cubicBezTo>
                <a:cubicBezTo>
                  <a:pt x="151924" y="195263"/>
                  <a:pt x="153829" y="190500"/>
                  <a:pt x="157639" y="187643"/>
                </a:cubicBezTo>
                <a:cubicBezTo>
                  <a:pt x="161449" y="183833"/>
                  <a:pt x="166211" y="181928"/>
                  <a:pt x="170974" y="181928"/>
                </a:cubicBezTo>
                <a:lnTo>
                  <a:pt x="209074" y="181928"/>
                </a:lnTo>
                <a:lnTo>
                  <a:pt x="209074" y="143828"/>
                </a:lnTo>
                <a:cubicBezTo>
                  <a:pt x="209074" y="133350"/>
                  <a:pt x="217646" y="124778"/>
                  <a:pt x="228124" y="124778"/>
                </a:cubicBezTo>
                <a:cubicBezTo>
                  <a:pt x="233839" y="124778"/>
                  <a:pt x="238601" y="126683"/>
                  <a:pt x="241459" y="130493"/>
                </a:cubicBezTo>
                <a:cubicBezTo>
                  <a:pt x="245269" y="134303"/>
                  <a:pt x="247174" y="139065"/>
                  <a:pt x="247174" y="143828"/>
                </a:cubicBezTo>
                <a:lnTo>
                  <a:pt x="247174" y="181928"/>
                </a:lnTo>
                <a:lnTo>
                  <a:pt x="285274" y="181928"/>
                </a:lnTo>
                <a:cubicBezTo>
                  <a:pt x="295751" y="181928"/>
                  <a:pt x="304324" y="190500"/>
                  <a:pt x="304324" y="200978"/>
                </a:cubicBezTo>
                <a:cubicBezTo>
                  <a:pt x="304324" y="205740"/>
                  <a:pt x="302419" y="210503"/>
                  <a:pt x="298609" y="2143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" name="Google Shape;127;p18"/>
          <p:cNvGrpSpPr/>
          <p:nvPr/>
        </p:nvGrpSpPr>
        <p:grpSpPr>
          <a:xfrm>
            <a:off x="9655506" y="4255127"/>
            <a:ext cx="401604" cy="401604"/>
            <a:chOff x="3293633" y="3741845"/>
            <a:chExt cx="457200" cy="457200"/>
          </a:xfrm>
        </p:grpSpPr>
        <p:sp>
          <p:nvSpPr>
            <p:cNvPr id="128" name="Google Shape;128;p18"/>
            <p:cNvSpPr/>
            <p:nvPr/>
          </p:nvSpPr>
          <p:spPr>
            <a:xfrm>
              <a:off x="3382215" y="3834237"/>
              <a:ext cx="278368" cy="279320"/>
            </a:xfrm>
            <a:custGeom>
              <a:avLst/>
              <a:gdLst/>
              <a:ahLst/>
              <a:cxnLst/>
              <a:rect l="l" t="t" r="r" b="b"/>
              <a:pathLst>
                <a:path w="278368" h="279320" extrusionOk="0">
                  <a:moveTo>
                    <a:pt x="0" y="193358"/>
                  </a:moveTo>
                  <a:cubicBezTo>
                    <a:pt x="0" y="216218"/>
                    <a:pt x="8572" y="238125"/>
                    <a:pt x="24765" y="254318"/>
                  </a:cubicBezTo>
                  <a:cubicBezTo>
                    <a:pt x="58102" y="287655"/>
                    <a:pt x="112395" y="287655"/>
                    <a:pt x="145733" y="254318"/>
                  </a:cubicBezTo>
                  <a:lnTo>
                    <a:pt x="253365" y="145733"/>
                  </a:lnTo>
                  <a:cubicBezTo>
                    <a:pt x="286703" y="112395"/>
                    <a:pt x="286703" y="58103"/>
                    <a:pt x="253365" y="24765"/>
                  </a:cubicBezTo>
                  <a:cubicBezTo>
                    <a:pt x="236220" y="7620"/>
                    <a:pt x="214312" y="0"/>
                    <a:pt x="192405" y="0"/>
                  </a:cubicBezTo>
                  <a:cubicBezTo>
                    <a:pt x="170498" y="0"/>
                    <a:pt x="148590" y="8573"/>
                    <a:pt x="131445" y="24765"/>
                  </a:cubicBezTo>
                  <a:lnTo>
                    <a:pt x="24765" y="132398"/>
                  </a:lnTo>
                  <a:cubicBezTo>
                    <a:pt x="8572" y="148590"/>
                    <a:pt x="0" y="170498"/>
                    <a:pt x="0" y="193358"/>
                  </a:cubicBezTo>
                  <a:close/>
                  <a:moveTo>
                    <a:pt x="125730" y="88583"/>
                  </a:moveTo>
                  <a:cubicBezTo>
                    <a:pt x="139065" y="88583"/>
                    <a:pt x="149543" y="99060"/>
                    <a:pt x="149543" y="112395"/>
                  </a:cubicBezTo>
                  <a:cubicBezTo>
                    <a:pt x="149543" y="125730"/>
                    <a:pt x="139065" y="136208"/>
                    <a:pt x="125730" y="136208"/>
                  </a:cubicBezTo>
                  <a:cubicBezTo>
                    <a:pt x="112395" y="136208"/>
                    <a:pt x="101918" y="125730"/>
                    <a:pt x="101918" y="112395"/>
                  </a:cubicBezTo>
                  <a:cubicBezTo>
                    <a:pt x="101918" y="99060"/>
                    <a:pt x="112395" y="88583"/>
                    <a:pt x="125730" y="88583"/>
                  </a:cubicBezTo>
                  <a:close/>
                  <a:moveTo>
                    <a:pt x="92393" y="164783"/>
                  </a:moveTo>
                  <a:cubicBezTo>
                    <a:pt x="113348" y="164783"/>
                    <a:pt x="130493" y="181928"/>
                    <a:pt x="130493" y="202883"/>
                  </a:cubicBezTo>
                  <a:cubicBezTo>
                    <a:pt x="130493" y="223838"/>
                    <a:pt x="113348" y="240983"/>
                    <a:pt x="92393" y="240983"/>
                  </a:cubicBezTo>
                  <a:cubicBezTo>
                    <a:pt x="71437" y="240983"/>
                    <a:pt x="54293" y="223838"/>
                    <a:pt x="54293" y="202883"/>
                  </a:cubicBezTo>
                  <a:cubicBezTo>
                    <a:pt x="54293" y="181928"/>
                    <a:pt x="71437" y="164783"/>
                    <a:pt x="92393" y="1647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8"/>
            <p:cNvSpPr/>
            <p:nvPr/>
          </p:nvSpPr>
          <p:spPr>
            <a:xfrm>
              <a:off x="3293633" y="3741845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 extrusionOk="0">
                  <a:moveTo>
                    <a:pt x="438150" y="152400"/>
                  </a:moveTo>
                  <a:lnTo>
                    <a:pt x="412433" y="152400"/>
                  </a:lnTo>
                  <a:cubicBezTo>
                    <a:pt x="411480" y="147638"/>
                    <a:pt x="410528" y="142875"/>
                    <a:pt x="408623" y="138113"/>
                  </a:cubicBezTo>
                  <a:cubicBezTo>
                    <a:pt x="408623" y="137160"/>
                    <a:pt x="407670" y="136208"/>
                    <a:pt x="407670" y="135255"/>
                  </a:cubicBezTo>
                  <a:cubicBezTo>
                    <a:pt x="406718" y="131445"/>
                    <a:pt x="404813" y="127635"/>
                    <a:pt x="403860" y="123825"/>
                  </a:cubicBezTo>
                  <a:cubicBezTo>
                    <a:pt x="403860" y="122873"/>
                    <a:pt x="402908" y="121920"/>
                    <a:pt x="402908" y="120968"/>
                  </a:cubicBezTo>
                  <a:cubicBezTo>
                    <a:pt x="401003" y="117158"/>
                    <a:pt x="399098" y="113348"/>
                    <a:pt x="397193" y="109538"/>
                  </a:cubicBezTo>
                  <a:cubicBezTo>
                    <a:pt x="397193" y="109538"/>
                    <a:pt x="396240" y="108585"/>
                    <a:pt x="396240" y="108585"/>
                  </a:cubicBezTo>
                  <a:cubicBezTo>
                    <a:pt x="393383" y="104775"/>
                    <a:pt x="390525" y="100013"/>
                    <a:pt x="387668" y="96203"/>
                  </a:cubicBezTo>
                  <a:lnTo>
                    <a:pt x="403860" y="80010"/>
                  </a:lnTo>
                  <a:cubicBezTo>
                    <a:pt x="411480" y="72390"/>
                    <a:pt x="411480" y="60960"/>
                    <a:pt x="403860" y="53340"/>
                  </a:cubicBezTo>
                  <a:cubicBezTo>
                    <a:pt x="396240" y="45720"/>
                    <a:pt x="384810" y="45720"/>
                    <a:pt x="377190" y="53340"/>
                  </a:cubicBezTo>
                  <a:lnTo>
                    <a:pt x="360045" y="70485"/>
                  </a:lnTo>
                  <a:cubicBezTo>
                    <a:pt x="342900" y="58103"/>
                    <a:pt x="324803" y="50483"/>
                    <a:pt x="304800" y="46673"/>
                  </a:cubicBezTo>
                  <a:cubicBezTo>
                    <a:pt x="304800" y="46673"/>
                    <a:pt x="304800" y="46673"/>
                    <a:pt x="304800" y="46673"/>
                  </a:cubicBezTo>
                  <a:lnTo>
                    <a:pt x="304800" y="19050"/>
                  </a:lnTo>
                  <a:cubicBezTo>
                    <a:pt x="304800" y="8573"/>
                    <a:pt x="296228" y="0"/>
                    <a:pt x="285750" y="0"/>
                  </a:cubicBezTo>
                  <a:cubicBezTo>
                    <a:pt x="275273" y="0"/>
                    <a:pt x="266700" y="8573"/>
                    <a:pt x="266700" y="19050"/>
                  </a:cubicBezTo>
                  <a:lnTo>
                    <a:pt x="266700" y="45720"/>
                  </a:lnTo>
                  <a:cubicBezTo>
                    <a:pt x="266700" y="45720"/>
                    <a:pt x="266700" y="45720"/>
                    <a:pt x="266700" y="45720"/>
                  </a:cubicBezTo>
                  <a:cubicBezTo>
                    <a:pt x="259080" y="46673"/>
                    <a:pt x="250508" y="48578"/>
                    <a:pt x="242888" y="50483"/>
                  </a:cubicBezTo>
                  <a:cubicBezTo>
                    <a:pt x="242888" y="50483"/>
                    <a:pt x="242888" y="50483"/>
                    <a:pt x="242888" y="50483"/>
                  </a:cubicBezTo>
                  <a:cubicBezTo>
                    <a:pt x="239078" y="51435"/>
                    <a:pt x="235268" y="53340"/>
                    <a:pt x="231458" y="54293"/>
                  </a:cubicBezTo>
                  <a:cubicBezTo>
                    <a:pt x="227648" y="56198"/>
                    <a:pt x="223838" y="57150"/>
                    <a:pt x="220028" y="60008"/>
                  </a:cubicBezTo>
                  <a:lnTo>
                    <a:pt x="194310" y="34290"/>
                  </a:lnTo>
                  <a:cubicBezTo>
                    <a:pt x="186690" y="26670"/>
                    <a:pt x="175260" y="26670"/>
                    <a:pt x="167640" y="34290"/>
                  </a:cubicBezTo>
                  <a:cubicBezTo>
                    <a:pt x="160020" y="41910"/>
                    <a:pt x="160020" y="53340"/>
                    <a:pt x="167640" y="60960"/>
                  </a:cubicBezTo>
                  <a:lnTo>
                    <a:pt x="188595" y="81915"/>
                  </a:lnTo>
                  <a:cubicBezTo>
                    <a:pt x="188595" y="81915"/>
                    <a:pt x="187643" y="82868"/>
                    <a:pt x="187643" y="82868"/>
                  </a:cubicBezTo>
                  <a:lnTo>
                    <a:pt x="154305" y="116205"/>
                  </a:lnTo>
                  <a:lnTo>
                    <a:pt x="119063" y="80963"/>
                  </a:lnTo>
                  <a:cubicBezTo>
                    <a:pt x="111443" y="73343"/>
                    <a:pt x="100013" y="73343"/>
                    <a:pt x="92393" y="80963"/>
                  </a:cubicBezTo>
                  <a:cubicBezTo>
                    <a:pt x="84773" y="88583"/>
                    <a:pt x="84773" y="100013"/>
                    <a:pt x="92393" y="107633"/>
                  </a:cubicBezTo>
                  <a:lnTo>
                    <a:pt x="127635" y="142875"/>
                  </a:lnTo>
                  <a:lnTo>
                    <a:pt x="87630" y="182880"/>
                  </a:lnTo>
                  <a:lnTo>
                    <a:pt x="61913" y="157163"/>
                  </a:lnTo>
                  <a:cubicBezTo>
                    <a:pt x="54293" y="149543"/>
                    <a:pt x="42863" y="149543"/>
                    <a:pt x="35243" y="157163"/>
                  </a:cubicBezTo>
                  <a:cubicBezTo>
                    <a:pt x="27623" y="164783"/>
                    <a:pt x="27623" y="176213"/>
                    <a:pt x="35243" y="183833"/>
                  </a:cubicBezTo>
                  <a:lnTo>
                    <a:pt x="62865" y="211455"/>
                  </a:lnTo>
                  <a:cubicBezTo>
                    <a:pt x="62865" y="211455"/>
                    <a:pt x="62865" y="211455"/>
                    <a:pt x="62865" y="211455"/>
                  </a:cubicBezTo>
                  <a:cubicBezTo>
                    <a:pt x="54293" y="224790"/>
                    <a:pt x="47625" y="240030"/>
                    <a:pt x="44768" y="255270"/>
                  </a:cubicBezTo>
                  <a:cubicBezTo>
                    <a:pt x="44768" y="255270"/>
                    <a:pt x="44768" y="255270"/>
                    <a:pt x="44768" y="255270"/>
                  </a:cubicBezTo>
                  <a:lnTo>
                    <a:pt x="19050" y="255270"/>
                  </a:lnTo>
                  <a:cubicBezTo>
                    <a:pt x="8573" y="255270"/>
                    <a:pt x="0" y="263843"/>
                    <a:pt x="0" y="274320"/>
                  </a:cubicBezTo>
                  <a:cubicBezTo>
                    <a:pt x="0" y="284798"/>
                    <a:pt x="8573" y="293370"/>
                    <a:pt x="19050" y="293370"/>
                  </a:cubicBezTo>
                  <a:lnTo>
                    <a:pt x="40958" y="293370"/>
                  </a:lnTo>
                  <a:cubicBezTo>
                    <a:pt x="40958" y="293370"/>
                    <a:pt x="40958" y="293370"/>
                    <a:pt x="40958" y="293370"/>
                  </a:cubicBezTo>
                  <a:cubicBezTo>
                    <a:pt x="40958" y="296228"/>
                    <a:pt x="41910" y="299085"/>
                    <a:pt x="41910" y="300990"/>
                  </a:cubicBezTo>
                  <a:cubicBezTo>
                    <a:pt x="41910" y="301943"/>
                    <a:pt x="41910" y="302895"/>
                    <a:pt x="41910" y="302895"/>
                  </a:cubicBezTo>
                  <a:cubicBezTo>
                    <a:pt x="42863" y="311468"/>
                    <a:pt x="45720" y="320040"/>
                    <a:pt x="48578" y="327660"/>
                  </a:cubicBezTo>
                  <a:cubicBezTo>
                    <a:pt x="48578" y="327660"/>
                    <a:pt x="48578" y="328613"/>
                    <a:pt x="48578" y="328613"/>
                  </a:cubicBezTo>
                  <a:cubicBezTo>
                    <a:pt x="52388" y="340043"/>
                    <a:pt x="58103" y="351473"/>
                    <a:pt x="65723" y="360998"/>
                  </a:cubicBezTo>
                  <a:lnTo>
                    <a:pt x="52388" y="374333"/>
                  </a:lnTo>
                  <a:cubicBezTo>
                    <a:pt x="44768" y="381953"/>
                    <a:pt x="44768" y="393383"/>
                    <a:pt x="52388" y="401003"/>
                  </a:cubicBezTo>
                  <a:cubicBezTo>
                    <a:pt x="57150" y="407670"/>
                    <a:pt x="61913" y="409575"/>
                    <a:pt x="66675" y="409575"/>
                  </a:cubicBezTo>
                  <a:cubicBezTo>
                    <a:pt x="71438" y="409575"/>
                    <a:pt x="76200" y="407670"/>
                    <a:pt x="80010" y="403860"/>
                  </a:cubicBezTo>
                  <a:lnTo>
                    <a:pt x="92393" y="391478"/>
                  </a:lnTo>
                  <a:cubicBezTo>
                    <a:pt x="97155" y="395288"/>
                    <a:pt x="101918" y="398145"/>
                    <a:pt x="107633" y="401955"/>
                  </a:cubicBezTo>
                  <a:cubicBezTo>
                    <a:pt x="107633" y="401955"/>
                    <a:pt x="108585" y="401955"/>
                    <a:pt x="108585" y="402908"/>
                  </a:cubicBezTo>
                  <a:cubicBezTo>
                    <a:pt x="110490" y="403860"/>
                    <a:pt x="113348" y="405765"/>
                    <a:pt x="115253" y="406718"/>
                  </a:cubicBezTo>
                  <a:cubicBezTo>
                    <a:pt x="116205" y="407670"/>
                    <a:pt x="117158" y="407670"/>
                    <a:pt x="118110" y="408623"/>
                  </a:cubicBezTo>
                  <a:cubicBezTo>
                    <a:pt x="120015" y="409575"/>
                    <a:pt x="122873" y="410528"/>
                    <a:pt x="124778" y="411480"/>
                  </a:cubicBezTo>
                  <a:cubicBezTo>
                    <a:pt x="127635" y="412433"/>
                    <a:pt x="130493" y="413385"/>
                    <a:pt x="133350" y="414338"/>
                  </a:cubicBezTo>
                  <a:cubicBezTo>
                    <a:pt x="135255" y="415290"/>
                    <a:pt x="136208" y="415290"/>
                    <a:pt x="138113" y="415290"/>
                  </a:cubicBezTo>
                  <a:cubicBezTo>
                    <a:pt x="140018" y="416243"/>
                    <a:pt x="142875" y="416243"/>
                    <a:pt x="144780" y="417195"/>
                  </a:cubicBezTo>
                  <a:cubicBezTo>
                    <a:pt x="146685" y="417195"/>
                    <a:pt x="147638" y="418148"/>
                    <a:pt x="149543" y="418148"/>
                  </a:cubicBezTo>
                  <a:cubicBezTo>
                    <a:pt x="152400" y="419100"/>
                    <a:pt x="155258" y="419100"/>
                    <a:pt x="158115" y="419100"/>
                  </a:cubicBezTo>
                  <a:cubicBezTo>
                    <a:pt x="159068" y="419100"/>
                    <a:pt x="160020" y="419100"/>
                    <a:pt x="160973" y="419100"/>
                  </a:cubicBezTo>
                  <a:cubicBezTo>
                    <a:pt x="160973" y="419100"/>
                    <a:pt x="160973" y="419100"/>
                    <a:pt x="160973" y="419100"/>
                  </a:cubicBezTo>
                  <a:lnTo>
                    <a:pt x="160973" y="438150"/>
                  </a:lnTo>
                  <a:cubicBezTo>
                    <a:pt x="160973" y="448628"/>
                    <a:pt x="169545" y="457200"/>
                    <a:pt x="180023" y="457200"/>
                  </a:cubicBezTo>
                  <a:cubicBezTo>
                    <a:pt x="190500" y="457200"/>
                    <a:pt x="199073" y="448628"/>
                    <a:pt x="199073" y="438150"/>
                  </a:cubicBezTo>
                  <a:lnTo>
                    <a:pt x="199073" y="416243"/>
                  </a:lnTo>
                  <a:cubicBezTo>
                    <a:pt x="199073" y="416243"/>
                    <a:pt x="199073" y="416243"/>
                    <a:pt x="199073" y="416243"/>
                  </a:cubicBezTo>
                  <a:cubicBezTo>
                    <a:pt x="215265" y="413385"/>
                    <a:pt x="231458" y="406718"/>
                    <a:pt x="245745" y="397193"/>
                  </a:cubicBezTo>
                  <a:lnTo>
                    <a:pt x="271463" y="422910"/>
                  </a:lnTo>
                  <a:cubicBezTo>
                    <a:pt x="276225" y="426720"/>
                    <a:pt x="280988" y="428625"/>
                    <a:pt x="285750" y="428625"/>
                  </a:cubicBezTo>
                  <a:cubicBezTo>
                    <a:pt x="290513" y="428625"/>
                    <a:pt x="295275" y="426720"/>
                    <a:pt x="299085" y="422910"/>
                  </a:cubicBezTo>
                  <a:cubicBezTo>
                    <a:pt x="306705" y="415290"/>
                    <a:pt x="306705" y="403860"/>
                    <a:pt x="299085" y="396240"/>
                  </a:cubicBezTo>
                  <a:lnTo>
                    <a:pt x="275273" y="372428"/>
                  </a:lnTo>
                  <a:lnTo>
                    <a:pt x="315278" y="332423"/>
                  </a:lnTo>
                  <a:lnTo>
                    <a:pt x="348615" y="365760"/>
                  </a:lnTo>
                  <a:cubicBezTo>
                    <a:pt x="352425" y="369570"/>
                    <a:pt x="357188" y="371475"/>
                    <a:pt x="361950" y="371475"/>
                  </a:cubicBezTo>
                  <a:cubicBezTo>
                    <a:pt x="366713" y="371475"/>
                    <a:pt x="371475" y="369570"/>
                    <a:pt x="375285" y="365760"/>
                  </a:cubicBezTo>
                  <a:cubicBezTo>
                    <a:pt x="382905" y="358140"/>
                    <a:pt x="382905" y="346710"/>
                    <a:pt x="375285" y="339090"/>
                  </a:cubicBezTo>
                  <a:lnTo>
                    <a:pt x="341948" y="305753"/>
                  </a:lnTo>
                  <a:lnTo>
                    <a:pt x="375285" y="272415"/>
                  </a:lnTo>
                  <a:cubicBezTo>
                    <a:pt x="375285" y="272415"/>
                    <a:pt x="376238" y="271463"/>
                    <a:pt x="376238" y="271463"/>
                  </a:cubicBezTo>
                  <a:lnTo>
                    <a:pt x="395288" y="290513"/>
                  </a:lnTo>
                  <a:cubicBezTo>
                    <a:pt x="400050" y="293370"/>
                    <a:pt x="404813" y="295275"/>
                    <a:pt x="409575" y="295275"/>
                  </a:cubicBezTo>
                  <a:cubicBezTo>
                    <a:pt x="414338" y="295275"/>
                    <a:pt x="419100" y="293370"/>
                    <a:pt x="422910" y="289560"/>
                  </a:cubicBezTo>
                  <a:cubicBezTo>
                    <a:pt x="430530" y="281940"/>
                    <a:pt x="430530" y="270510"/>
                    <a:pt x="422910" y="262890"/>
                  </a:cubicBezTo>
                  <a:lnTo>
                    <a:pt x="400050" y="240030"/>
                  </a:lnTo>
                  <a:cubicBezTo>
                    <a:pt x="405765" y="228600"/>
                    <a:pt x="410528" y="216218"/>
                    <a:pt x="412433" y="203835"/>
                  </a:cubicBezTo>
                  <a:cubicBezTo>
                    <a:pt x="412433" y="203835"/>
                    <a:pt x="412433" y="203835"/>
                    <a:pt x="412433" y="203835"/>
                  </a:cubicBezTo>
                  <a:cubicBezTo>
                    <a:pt x="413385" y="200025"/>
                    <a:pt x="413385" y="195263"/>
                    <a:pt x="414338" y="191453"/>
                  </a:cubicBezTo>
                  <a:cubicBezTo>
                    <a:pt x="414338" y="191453"/>
                    <a:pt x="414338" y="191453"/>
                    <a:pt x="414338" y="191453"/>
                  </a:cubicBezTo>
                  <a:lnTo>
                    <a:pt x="438150" y="191453"/>
                  </a:lnTo>
                  <a:cubicBezTo>
                    <a:pt x="438150" y="191453"/>
                    <a:pt x="438150" y="191453"/>
                    <a:pt x="438150" y="191453"/>
                  </a:cubicBezTo>
                  <a:cubicBezTo>
                    <a:pt x="448628" y="191453"/>
                    <a:pt x="457200" y="182880"/>
                    <a:pt x="457200" y="172403"/>
                  </a:cubicBezTo>
                  <a:cubicBezTo>
                    <a:pt x="457200" y="160973"/>
                    <a:pt x="448628" y="152400"/>
                    <a:pt x="438150" y="152400"/>
                  </a:cubicBezTo>
                  <a:close/>
                  <a:moveTo>
                    <a:pt x="207645" y="103823"/>
                  </a:moveTo>
                  <a:cubicBezTo>
                    <a:pt x="207645" y="103823"/>
                    <a:pt x="208598" y="102870"/>
                    <a:pt x="208598" y="102870"/>
                  </a:cubicBezTo>
                  <a:cubicBezTo>
                    <a:pt x="218123" y="93345"/>
                    <a:pt x="229553" y="86678"/>
                    <a:pt x="240983" y="81915"/>
                  </a:cubicBezTo>
                  <a:cubicBezTo>
                    <a:pt x="240983" y="81915"/>
                    <a:pt x="240983" y="81915"/>
                    <a:pt x="240983" y="81915"/>
                  </a:cubicBezTo>
                  <a:cubicBezTo>
                    <a:pt x="249555" y="78105"/>
                    <a:pt x="258128" y="76200"/>
                    <a:pt x="266700" y="75248"/>
                  </a:cubicBezTo>
                  <a:cubicBezTo>
                    <a:pt x="269558" y="75248"/>
                    <a:pt x="273368" y="74295"/>
                    <a:pt x="276225" y="74295"/>
                  </a:cubicBezTo>
                  <a:cubicBezTo>
                    <a:pt x="276225" y="74295"/>
                    <a:pt x="276225" y="74295"/>
                    <a:pt x="276225" y="74295"/>
                  </a:cubicBezTo>
                  <a:cubicBezTo>
                    <a:pt x="279083" y="74295"/>
                    <a:pt x="282893" y="74295"/>
                    <a:pt x="285750" y="74295"/>
                  </a:cubicBezTo>
                  <a:cubicBezTo>
                    <a:pt x="285750" y="74295"/>
                    <a:pt x="285750" y="74295"/>
                    <a:pt x="285750" y="74295"/>
                  </a:cubicBezTo>
                  <a:cubicBezTo>
                    <a:pt x="288608" y="74295"/>
                    <a:pt x="292418" y="74295"/>
                    <a:pt x="295275" y="75248"/>
                  </a:cubicBezTo>
                  <a:cubicBezTo>
                    <a:pt x="295275" y="75248"/>
                    <a:pt x="295275" y="75248"/>
                    <a:pt x="295275" y="75248"/>
                  </a:cubicBezTo>
                  <a:cubicBezTo>
                    <a:pt x="298133" y="75248"/>
                    <a:pt x="301943" y="76200"/>
                    <a:pt x="304800" y="77153"/>
                  </a:cubicBezTo>
                  <a:cubicBezTo>
                    <a:pt x="310515" y="78105"/>
                    <a:pt x="317183" y="80010"/>
                    <a:pt x="322898" y="82868"/>
                  </a:cubicBezTo>
                  <a:cubicBezTo>
                    <a:pt x="322898" y="82868"/>
                    <a:pt x="323850" y="82868"/>
                    <a:pt x="323850" y="83820"/>
                  </a:cubicBezTo>
                  <a:cubicBezTo>
                    <a:pt x="326708" y="84773"/>
                    <a:pt x="328613" y="85725"/>
                    <a:pt x="331470" y="87630"/>
                  </a:cubicBezTo>
                  <a:cubicBezTo>
                    <a:pt x="332423" y="85725"/>
                    <a:pt x="333375" y="86678"/>
                    <a:pt x="334328" y="87630"/>
                  </a:cubicBezTo>
                  <a:cubicBezTo>
                    <a:pt x="336233" y="88583"/>
                    <a:pt x="338138" y="89535"/>
                    <a:pt x="340043" y="91440"/>
                  </a:cubicBezTo>
                  <a:cubicBezTo>
                    <a:pt x="342900" y="93345"/>
                    <a:pt x="345758" y="95250"/>
                    <a:pt x="348615" y="97155"/>
                  </a:cubicBezTo>
                  <a:cubicBezTo>
                    <a:pt x="351473" y="99060"/>
                    <a:pt x="354330" y="101918"/>
                    <a:pt x="356235" y="103823"/>
                  </a:cubicBezTo>
                  <a:cubicBezTo>
                    <a:pt x="358140" y="105728"/>
                    <a:pt x="360045" y="108585"/>
                    <a:pt x="361950" y="110490"/>
                  </a:cubicBezTo>
                  <a:cubicBezTo>
                    <a:pt x="363855" y="112395"/>
                    <a:pt x="365760" y="115253"/>
                    <a:pt x="366713" y="117158"/>
                  </a:cubicBezTo>
                  <a:cubicBezTo>
                    <a:pt x="368618" y="120015"/>
                    <a:pt x="370523" y="122873"/>
                    <a:pt x="372428" y="125730"/>
                  </a:cubicBezTo>
                  <a:cubicBezTo>
                    <a:pt x="372428" y="125730"/>
                    <a:pt x="372428" y="125730"/>
                    <a:pt x="372428" y="125730"/>
                  </a:cubicBezTo>
                  <a:cubicBezTo>
                    <a:pt x="374333" y="128588"/>
                    <a:pt x="375285" y="131445"/>
                    <a:pt x="377190" y="134303"/>
                  </a:cubicBezTo>
                  <a:cubicBezTo>
                    <a:pt x="377190" y="134303"/>
                    <a:pt x="377190" y="134303"/>
                    <a:pt x="377190" y="134303"/>
                  </a:cubicBezTo>
                  <a:cubicBezTo>
                    <a:pt x="378143" y="137160"/>
                    <a:pt x="380048" y="140018"/>
                    <a:pt x="381000" y="142875"/>
                  </a:cubicBezTo>
                  <a:cubicBezTo>
                    <a:pt x="381000" y="142875"/>
                    <a:pt x="381000" y="142875"/>
                    <a:pt x="381000" y="142875"/>
                  </a:cubicBezTo>
                  <a:cubicBezTo>
                    <a:pt x="381953" y="145733"/>
                    <a:pt x="382905" y="148590"/>
                    <a:pt x="383858" y="152400"/>
                  </a:cubicBezTo>
                  <a:cubicBezTo>
                    <a:pt x="385763" y="159068"/>
                    <a:pt x="386715" y="164783"/>
                    <a:pt x="386715" y="171450"/>
                  </a:cubicBezTo>
                  <a:cubicBezTo>
                    <a:pt x="386715" y="171450"/>
                    <a:pt x="386715" y="171450"/>
                    <a:pt x="386715" y="171450"/>
                  </a:cubicBezTo>
                  <a:cubicBezTo>
                    <a:pt x="386715" y="174308"/>
                    <a:pt x="386715" y="178118"/>
                    <a:pt x="386715" y="180975"/>
                  </a:cubicBezTo>
                  <a:cubicBezTo>
                    <a:pt x="386715" y="180975"/>
                    <a:pt x="386715" y="180975"/>
                    <a:pt x="386715" y="180975"/>
                  </a:cubicBezTo>
                  <a:cubicBezTo>
                    <a:pt x="386715" y="183833"/>
                    <a:pt x="386715" y="187643"/>
                    <a:pt x="385763" y="190500"/>
                  </a:cubicBezTo>
                  <a:cubicBezTo>
                    <a:pt x="385763" y="190500"/>
                    <a:pt x="385763" y="190500"/>
                    <a:pt x="385763" y="190500"/>
                  </a:cubicBezTo>
                  <a:cubicBezTo>
                    <a:pt x="384810" y="195263"/>
                    <a:pt x="384810" y="199073"/>
                    <a:pt x="382905" y="203835"/>
                  </a:cubicBezTo>
                  <a:cubicBezTo>
                    <a:pt x="382905" y="203835"/>
                    <a:pt x="382905" y="204788"/>
                    <a:pt x="382905" y="204788"/>
                  </a:cubicBezTo>
                  <a:cubicBezTo>
                    <a:pt x="381953" y="209550"/>
                    <a:pt x="380048" y="213360"/>
                    <a:pt x="378143" y="218123"/>
                  </a:cubicBezTo>
                  <a:cubicBezTo>
                    <a:pt x="373380" y="229553"/>
                    <a:pt x="365760" y="240983"/>
                    <a:pt x="357188" y="250508"/>
                  </a:cubicBezTo>
                  <a:cubicBezTo>
                    <a:pt x="357188" y="250508"/>
                    <a:pt x="356235" y="251460"/>
                    <a:pt x="356235" y="251460"/>
                  </a:cubicBezTo>
                  <a:lnTo>
                    <a:pt x="281940" y="325755"/>
                  </a:lnTo>
                  <a:lnTo>
                    <a:pt x="255270" y="352425"/>
                  </a:lnTo>
                  <a:lnTo>
                    <a:pt x="247650" y="360045"/>
                  </a:lnTo>
                  <a:cubicBezTo>
                    <a:pt x="244793" y="362903"/>
                    <a:pt x="240983" y="365760"/>
                    <a:pt x="237173" y="368618"/>
                  </a:cubicBezTo>
                  <a:cubicBezTo>
                    <a:pt x="236220" y="368618"/>
                    <a:pt x="236220" y="369570"/>
                    <a:pt x="235268" y="369570"/>
                  </a:cubicBezTo>
                  <a:cubicBezTo>
                    <a:pt x="231458" y="372428"/>
                    <a:pt x="228600" y="374333"/>
                    <a:pt x="224790" y="376238"/>
                  </a:cubicBezTo>
                  <a:cubicBezTo>
                    <a:pt x="224790" y="376238"/>
                    <a:pt x="224790" y="376238"/>
                    <a:pt x="224790" y="376238"/>
                  </a:cubicBezTo>
                  <a:cubicBezTo>
                    <a:pt x="216218" y="381000"/>
                    <a:pt x="207645" y="384810"/>
                    <a:pt x="199073" y="386715"/>
                  </a:cubicBezTo>
                  <a:cubicBezTo>
                    <a:pt x="195263" y="387668"/>
                    <a:pt x="191453" y="388620"/>
                    <a:pt x="186690" y="388620"/>
                  </a:cubicBezTo>
                  <a:cubicBezTo>
                    <a:pt x="186690" y="388620"/>
                    <a:pt x="185738" y="388620"/>
                    <a:pt x="185738" y="388620"/>
                  </a:cubicBezTo>
                  <a:cubicBezTo>
                    <a:pt x="181928" y="390525"/>
                    <a:pt x="178118" y="390525"/>
                    <a:pt x="174308" y="390525"/>
                  </a:cubicBezTo>
                  <a:cubicBezTo>
                    <a:pt x="170498" y="390525"/>
                    <a:pt x="165735" y="390525"/>
                    <a:pt x="161925" y="389573"/>
                  </a:cubicBezTo>
                  <a:cubicBezTo>
                    <a:pt x="161925" y="389573"/>
                    <a:pt x="161925" y="389573"/>
                    <a:pt x="161925" y="389573"/>
                  </a:cubicBezTo>
                  <a:cubicBezTo>
                    <a:pt x="158115" y="388620"/>
                    <a:pt x="153353" y="388620"/>
                    <a:pt x="149543" y="387668"/>
                  </a:cubicBezTo>
                  <a:cubicBezTo>
                    <a:pt x="149543" y="387668"/>
                    <a:pt x="148590" y="387668"/>
                    <a:pt x="148590" y="387668"/>
                  </a:cubicBezTo>
                  <a:cubicBezTo>
                    <a:pt x="136208" y="384810"/>
                    <a:pt x="123825" y="379095"/>
                    <a:pt x="113348" y="371475"/>
                  </a:cubicBezTo>
                  <a:cubicBezTo>
                    <a:pt x="111443" y="369570"/>
                    <a:pt x="108585" y="368618"/>
                    <a:pt x="106680" y="366713"/>
                  </a:cubicBezTo>
                  <a:cubicBezTo>
                    <a:pt x="104775" y="364808"/>
                    <a:pt x="101918" y="362903"/>
                    <a:pt x="100013" y="360998"/>
                  </a:cubicBezTo>
                  <a:cubicBezTo>
                    <a:pt x="95250" y="356235"/>
                    <a:pt x="90488" y="350520"/>
                    <a:pt x="86678" y="344805"/>
                  </a:cubicBezTo>
                  <a:cubicBezTo>
                    <a:pt x="84773" y="340995"/>
                    <a:pt x="81915" y="338138"/>
                    <a:pt x="80963" y="334328"/>
                  </a:cubicBezTo>
                  <a:cubicBezTo>
                    <a:pt x="80963" y="333375"/>
                    <a:pt x="80010" y="332423"/>
                    <a:pt x="80010" y="331470"/>
                  </a:cubicBezTo>
                  <a:cubicBezTo>
                    <a:pt x="79058" y="328613"/>
                    <a:pt x="77153" y="325755"/>
                    <a:pt x="76200" y="322898"/>
                  </a:cubicBezTo>
                  <a:cubicBezTo>
                    <a:pt x="76200" y="321945"/>
                    <a:pt x="75248" y="320993"/>
                    <a:pt x="75248" y="320040"/>
                  </a:cubicBezTo>
                  <a:cubicBezTo>
                    <a:pt x="74295" y="317183"/>
                    <a:pt x="73343" y="314325"/>
                    <a:pt x="72390" y="311468"/>
                  </a:cubicBezTo>
                  <a:cubicBezTo>
                    <a:pt x="72390" y="310515"/>
                    <a:pt x="72390" y="309563"/>
                    <a:pt x="71438" y="308610"/>
                  </a:cubicBezTo>
                  <a:cubicBezTo>
                    <a:pt x="70485" y="304800"/>
                    <a:pt x="69533" y="300990"/>
                    <a:pt x="69533" y="297180"/>
                  </a:cubicBezTo>
                  <a:cubicBezTo>
                    <a:pt x="68580" y="284798"/>
                    <a:pt x="69533" y="271463"/>
                    <a:pt x="73343" y="259080"/>
                  </a:cubicBezTo>
                  <a:cubicBezTo>
                    <a:pt x="75248" y="251460"/>
                    <a:pt x="79058" y="242888"/>
                    <a:pt x="82868" y="235268"/>
                  </a:cubicBezTo>
                  <a:cubicBezTo>
                    <a:pt x="82868" y="235268"/>
                    <a:pt x="82868" y="235268"/>
                    <a:pt x="82868" y="235268"/>
                  </a:cubicBezTo>
                  <a:cubicBezTo>
                    <a:pt x="84773" y="231458"/>
                    <a:pt x="87630" y="227648"/>
                    <a:pt x="89535" y="224790"/>
                  </a:cubicBezTo>
                  <a:cubicBezTo>
                    <a:pt x="89535" y="223838"/>
                    <a:pt x="90488" y="223838"/>
                    <a:pt x="90488" y="222885"/>
                  </a:cubicBezTo>
                  <a:cubicBezTo>
                    <a:pt x="93345" y="219075"/>
                    <a:pt x="96203" y="216218"/>
                    <a:pt x="99060" y="212408"/>
                  </a:cubicBezTo>
                  <a:lnTo>
                    <a:pt x="106680" y="204788"/>
                  </a:lnTo>
                  <a:lnTo>
                    <a:pt x="146685" y="164783"/>
                  </a:lnTo>
                  <a:lnTo>
                    <a:pt x="173355" y="138113"/>
                  </a:lnTo>
                  <a:lnTo>
                    <a:pt x="207645" y="1038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149799E-29C4-4248-AA03-B68D24EEE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9404" y="1256552"/>
            <a:ext cx="4609171" cy="4617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s33a-p">
            <a:hlinkClick r:id="" action="ppaction://media"/>
            <a:extLst>
              <a:ext uri="{FF2B5EF4-FFF2-40B4-BE49-F238E27FC236}">
                <a16:creationId xmlns:a16="http://schemas.microsoft.com/office/drawing/2014/main" id="{BED852EE-AA21-3115-0424-A7DCEE18D19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00" end="2200.938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6772" y="5653077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6000">
        <p:circle/>
      </p:transition>
    </mc:Choice>
    <mc:Fallback xmlns="">
      <p:transition spd="slow" advClick="0" advTm="3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7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AE4C2-9556-C843-BCA0-D0371F651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</a:t>
            </a:r>
            <a:r>
              <a:rPr lang="en-US" dirty="0">
                <a:solidFill>
                  <a:srgbClr val="C00000"/>
                </a:solidFill>
              </a:rPr>
              <a:t>Students</a:t>
            </a:r>
            <a:r>
              <a:rPr lang="en-US" dirty="0"/>
              <a:t> Do for Transition Preparation?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F57A2-32A1-4A45-9309-A8F2CEB9C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057400"/>
            <a:ext cx="4633686" cy="4038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dirty="0"/>
              <a:t>Be engaged and active in the process:</a:t>
            </a:r>
          </a:p>
          <a:p>
            <a:pPr lvl="1"/>
            <a:r>
              <a:rPr lang="en-US" sz="2400" dirty="0"/>
              <a:t>Become aware of self know more about interests, preferences, strengths, and areas for improvement</a:t>
            </a:r>
          </a:p>
          <a:p>
            <a:pPr lvl="1"/>
            <a:r>
              <a:rPr lang="en-US" sz="2400" dirty="0"/>
              <a:t>Be motivated and focused in pursuing areas of interests and goals for learning or job-preparation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EB0FB0-4C98-4F21-94EC-9F9F463BF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9935" y="2057400"/>
            <a:ext cx="6312752" cy="4213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s34p">
            <a:hlinkClick r:id="" action="ppaction://media"/>
            <a:extLst>
              <a:ext uri="{FF2B5EF4-FFF2-40B4-BE49-F238E27FC236}">
                <a16:creationId xmlns:a16="http://schemas.microsoft.com/office/drawing/2014/main" id="{9B353AE0-3F7A-D1DB-3260-D55446EE859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55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21125" y="60047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5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5000">
        <p14:switch dir="r"/>
      </p:transition>
    </mc:Choice>
    <mc:Fallback xmlns="">
      <p:transition spd="slow" advTm="5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4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AE4C2-9556-C843-BCA0-D0371F651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</a:t>
            </a:r>
            <a:r>
              <a:rPr lang="en-US" dirty="0">
                <a:solidFill>
                  <a:srgbClr val="C00000"/>
                </a:solidFill>
              </a:rPr>
              <a:t>Students</a:t>
            </a:r>
            <a:r>
              <a:rPr lang="en-US" dirty="0"/>
              <a:t> Do for Transition Preparation?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F57A2-32A1-4A45-9309-A8F2CEB9C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057400"/>
            <a:ext cx="4633686" cy="4038600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Be involved in activities that lead to job-interests, career exploration</a:t>
            </a:r>
          </a:p>
          <a:p>
            <a:pPr lvl="1"/>
            <a:r>
              <a:rPr lang="en-US" sz="2400" dirty="0"/>
              <a:t>Take advantage of opportunities for paid or unpaid work experience</a:t>
            </a:r>
          </a:p>
          <a:p>
            <a:pPr lvl="1"/>
            <a:r>
              <a:rPr lang="en-US" sz="2400" dirty="0"/>
              <a:t>Become aware of, and pursue services and supports to help them while in school, or beyond school.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D8346A-ACE8-641C-AE26-0887FF959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343" y="2057400"/>
            <a:ext cx="4603205" cy="3749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s35p">
            <a:hlinkClick r:id="" action="ppaction://media"/>
            <a:extLst>
              <a:ext uri="{FF2B5EF4-FFF2-40B4-BE49-F238E27FC236}">
                <a16:creationId xmlns:a16="http://schemas.microsoft.com/office/drawing/2014/main" id="{4259FDCB-CA5B-1D9B-2B58-9989C82D21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43297" y="58981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5060">
        <p:split orient="vert"/>
      </p:transition>
    </mc:Choice>
    <mc:Fallback xmlns="">
      <p:transition spd="slow" advTm="10506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0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AE4C2-9556-C843-BCA0-D0371F651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</a:t>
            </a:r>
            <a:r>
              <a:rPr lang="en-US" b="1" dirty="0">
                <a:solidFill>
                  <a:schemeClr val="accent6"/>
                </a:solidFill>
              </a:rPr>
              <a:t>Teachers</a:t>
            </a:r>
            <a:r>
              <a:rPr lang="en-US" dirty="0"/>
              <a:t> Do for Transition Preparation?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F57A2-32A1-4A45-9309-A8F2CEB9C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057400"/>
            <a:ext cx="4384921" cy="4191000"/>
          </a:xfrm>
        </p:spPr>
        <p:txBody>
          <a:bodyPr>
            <a:normAutofit/>
          </a:bodyPr>
          <a:lstStyle/>
          <a:p>
            <a:r>
              <a:rPr lang="en-US" sz="2400" dirty="0"/>
              <a:t>Provide relevant and appropriate educational and experiences to support transition goals.</a:t>
            </a:r>
          </a:p>
          <a:p>
            <a:r>
              <a:rPr lang="en-US" sz="2400" dirty="0"/>
              <a:t>Support students in helping them to  identify interests, and work towards goals and plans for the future.</a:t>
            </a:r>
          </a:p>
          <a:p>
            <a:r>
              <a:rPr lang="en-US" sz="2400" dirty="0"/>
              <a:t>Provide activities that encourage career awareness and exploration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E6954A-EFBD-447D-D016-DC53F9373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27922" y="1965960"/>
            <a:ext cx="6249569" cy="416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s36p">
            <a:hlinkClick r:id="" action="ppaction://media"/>
            <a:extLst>
              <a:ext uri="{FF2B5EF4-FFF2-40B4-BE49-F238E27FC236}">
                <a16:creationId xmlns:a16="http://schemas.microsoft.com/office/drawing/2014/main" id="{6A2AF666-E21B-57C6-C615-1A3EC3FB15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9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00">
        <p14:switch dir="r"/>
      </p:transition>
    </mc:Choice>
    <mc:Fallback xmlns="">
      <p:transition spd="slow" advTm="20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0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AE4C2-9556-C843-BCA0-D0371F651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</a:t>
            </a:r>
            <a:r>
              <a:rPr lang="en-US" b="1" dirty="0">
                <a:solidFill>
                  <a:schemeClr val="accent6"/>
                </a:solidFill>
              </a:rPr>
              <a:t>Teachers</a:t>
            </a:r>
            <a:r>
              <a:rPr lang="en-US" dirty="0"/>
              <a:t> Do for Transition Preparation?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F57A2-32A1-4A45-9309-A8F2CEB9C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057399"/>
            <a:ext cx="5327470" cy="450965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sz="2800" dirty="0"/>
              <a:t>Provide practical experiences to support social/community integration, adult responsibilities.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Provide opportunities to encourage self-advocacy, independent decisions, problem-solving skills.</a:t>
            </a:r>
          </a:p>
          <a:p>
            <a:pPr>
              <a:lnSpc>
                <a:spcPct val="110000"/>
              </a:lnSpc>
            </a:pPr>
            <a:r>
              <a:rPr lang="en-US" sz="2800" dirty="0"/>
              <a:t>Provide opportunities for students to discover or explore related support and services in school or community.</a:t>
            </a:r>
          </a:p>
          <a:p>
            <a:pPr>
              <a:lnSpc>
                <a:spcPct val="110000"/>
              </a:lnSpc>
            </a:pPr>
            <a:endParaRPr lang="en-US" sz="2800" dirty="0"/>
          </a:p>
          <a:p>
            <a:pPr>
              <a:lnSpc>
                <a:spcPct val="110000"/>
              </a:lnSpc>
            </a:pPr>
            <a:endParaRPr lang="en-US" sz="2800" dirty="0"/>
          </a:p>
          <a:p>
            <a:pPr>
              <a:lnSpc>
                <a:spcPct val="110000"/>
              </a:lnSpc>
            </a:pPr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58223B-8E55-4661-9AC5-22B6D7078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471" y="2179762"/>
            <a:ext cx="4384921" cy="3793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s37p">
            <a:hlinkClick r:id="" action="ppaction://media"/>
            <a:extLst>
              <a:ext uri="{FF2B5EF4-FFF2-40B4-BE49-F238E27FC236}">
                <a16:creationId xmlns:a16="http://schemas.microsoft.com/office/drawing/2014/main" id="{A5A7DFD3-0AAF-D6C4-3190-F2ECC8654A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65582" y="600471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92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0">
        <p159:morph option="byObject"/>
      </p:transition>
    </mc:Choice>
    <mc:Fallback xmlns="">
      <p:transition spd="slow" advTm="15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0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/>
          </p:nvPr>
        </p:nvSpPr>
        <p:spPr/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n-JM" dirty="0"/>
              <a:t>What do I do now?</a:t>
            </a:r>
          </a:p>
        </p:txBody>
      </p:sp>
      <p:sp>
        <p:nvSpPr>
          <p:cNvPr id="152" name="Google Shape;152;p21"/>
          <p:cNvSpPr txBox="1">
            <a:spLocks noGrp="1"/>
          </p:cNvSpPr>
          <p:nvPr>
            <p:ph idx="1"/>
          </p:nvPr>
        </p:nvSpPr>
        <p:spPr>
          <a:xfrm>
            <a:off x="1143000" y="2057400"/>
            <a:ext cx="5841265" cy="4038600"/>
          </a:xfrm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r>
              <a:rPr lang="en-US" sz="2400" dirty="0"/>
              <a:t>Talk with your child’s teacher about transition goals.</a:t>
            </a:r>
          </a:p>
          <a:p>
            <a:r>
              <a:rPr lang="en-US" sz="2400" dirty="0"/>
              <a:t>Talk with your child about goals for after school.</a:t>
            </a:r>
          </a:p>
          <a:p>
            <a:r>
              <a:rPr lang="en-US" sz="2400" dirty="0"/>
              <a:t>Learn about the service and support agencies that may help with your child’s transition goals.</a:t>
            </a:r>
          </a:p>
          <a:p>
            <a:r>
              <a:rPr lang="en-US" sz="2400" dirty="0"/>
              <a:t>Identify relatives, friends, or associates who may support you and your child through transition.</a:t>
            </a:r>
          </a:p>
          <a:p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6453B6-D454-F543-8166-04DE6617A6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4265" y="1209446"/>
            <a:ext cx="4830364" cy="443910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" name="s38p">
            <a:hlinkClick r:id="" action="ppaction://media"/>
            <a:extLst>
              <a:ext uri="{FF2B5EF4-FFF2-40B4-BE49-F238E27FC236}">
                <a16:creationId xmlns:a16="http://schemas.microsoft.com/office/drawing/2014/main" id="{9A97C0FA-BBAC-3529-B41D-630E0FE850C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54" end="27.755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12083" y="5808207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300"/>
    </mc:Choice>
    <mc:Fallback xmlns="">
      <p:transition spd="slow" advTm="140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1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533254-5976-464C-C0D9-79F183282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299" y="462525"/>
            <a:ext cx="5932950" cy="5932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EF9D11-DEDE-33A8-2FC4-867A686F5E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9541" y="3182558"/>
            <a:ext cx="4574174" cy="3430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8CB94D-79F0-DFEF-A363-29242D94D6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952" y="343083"/>
            <a:ext cx="3582749" cy="283947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" name="s39p">
            <a:hlinkClick r:id="" action="ppaction://media"/>
            <a:extLst>
              <a:ext uri="{FF2B5EF4-FFF2-40B4-BE49-F238E27FC236}">
                <a16:creationId xmlns:a16="http://schemas.microsoft.com/office/drawing/2014/main" id="{C7823465-565C-3813-F7E9-1E676D3C5A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83737" y="543423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08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8000">
        <p:split orient="vert"/>
      </p:transition>
    </mc:Choice>
    <mc:Fallback xmlns="">
      <p:transition spd="slow" advTm="4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43F7FB-E03D-F4E4-4DDA-9EDF71057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JM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38353F54-0BD8-3C74-254B-B2F4F322E7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77220" y="315217"/>
            <a:ext cx="7784458" cy="62275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3BE0C0-6D7E-1891-F5B6-9CA6FD86F6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889" r="28584" b="4762"/>
          <a:stretch/>
        </p:blipFill>
        <p:spPr>
          <a:xfrm>
            <a:off x="8178080" y="420915"/>
            <a:ext cx="3706220" cy="33609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3090FC9-2C92-4DE4-C83D-2AB1D339803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8634"/>
          <a:stretch/>
        </p:blipFill>
        <p:spPr>
          <a:xfrm>
            <a:off x="8178080" y="4136571"/>
            <a:ext cx="3736700" cy="2300514"/>
          </a:xfrm>
          <a:prstGeom prst="rect">
            <a:avLst/>
          </a:prstGeom>
        </p:spPr>
      </p:pic>
      <p:pic>
        <p:nvPicPr>
          <p:cNvPr id="2" name="s40p">
            <a:hlinkClick r:id="" action="ppaction://media"/>
            <a:extLst>
              <a:ext uri="{FF2B5EF4-FFF2-40B4-BE49-F238E27FC236}">
                <a16:creationId xmlns:a16="http://schemas.microsoft.com/office/drawing/2014/main" id="{B30E37FD-F3BA-8700-829E-0A22C601504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394.285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118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1000">
        <p159:morph option="byObject"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984E2E71-8487-7DC1-364F-4E4DD6844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9825" y="2095555"/>
            <a:ext cx="8812349" cy="433510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582E0F-7714-C6F6-3C8F-4AECF7415F95}"/>
              </a:ext>
            </a:extLst>
          </p:cNvPr>
          <p:cNvSpPr/>
          <p:nvPr/>
        </p:nvSpPr>
        <p:spPr>
          <a:xfrm>
            <a:off x="1689825" y="829384"/>
            <a:ext cx="3105112" cy="113657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M" sz="4000" b="1" dirty="0"/>
              <a:t>TEACHERS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D2DA60-EE42-848D-719C-DEE646FCE973}"/>
              </a:ext>
            </a:extLst>
          </p:cNvPr>
          <p:cNvSpPr/>
          <p:nvPr/>
        </p:nvSpPr>
        <p:spPr>
          <a:xfrm>
            <a:off x="5843089" y="829384"/>
            <a:ext cx="4659085" cy="113657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M" sz="4000" b="1" dirty="0"/>
              <a:t>SERVICE AGENCIES</a:t>
            </a:r>
          </a:p>
        </p:txBody>
      </p:sp>
    </p:spTree>
    <p:extLst>
      <p:ext uri="{BB962C8B-B14F-4D97-AF65-F5344CB8AC3E}">
        <p14:creationId xmlns:p14="http://schemas.microsoft.com/office/powerpoint/2010/main" val="218762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1000">
        <p14:flip dir="r"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4"/>
          <p:cNvSpPr txBox="1">
            <a:spLocks noGrp="1"/>
          </p:cNvSpPr>
          <p:nvPr>
            <p:ph type="ctrTitle" idx="4294967295"/>
          </p:nvPr>
        </p:nvSpPr>
        <p:spPr>
          <a:xfrm>
            <a:off x="2853266" y="1233714"/>
            <a:ext cx="6485467" cy="4905829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" sz="16600" dirty="0">
                <a:latin typeface="Baguet Script" panose="00000500000000000000" pitchFamily="2" charset="0"/>
              </a:rPr>
              <a:t>Thank You!</a:t>
            </a:r>
            <a:endParaRPr sz="16600" dirty="0">
              <a:latin typeface="Baguet Script" panose="000005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" grpId="0"/>
    </p:bldLst>
  </p:timing>
</p:sld>
</file>

<file path=ppt/theme/theme1.xml><?xml version="1.0" encoding="utf-8"?>
<a:theme xmlns:a="http://schemas.openxmlformats.org/drawingml/2006/main" name="Basis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11E5987-7DAE-478C-B57E-B58680B87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AAEAA2-4CF8-449D-8745-25872C8482C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95BB57-19EB-4557-B5D2-B6E7784AF408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0</TotalTime>
  <Words>952</Words>
  <Application>Microsoft Office PowerPoint</Application>
  <PresentationFormat>Widescreen</PresentationFormat>
  <Paragraphs>125</Paragraphs>
  <Slides>41</Slides>
  <Notes>14</Notes>
  <HiddenSlides>0</HiddenSlides>
  <MMClips>40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Baguet Script</vt:lpstr>
      <vt:lpstr>Calibri</vt:lpstr>
      <vt:lpstr>Corbel</vt:lpstr>
      <vt:lpstr>Segoe UI Historic</vt:lpstr>
      <vt:lpstr>Basis</vt:lpstr>
      <vt:lpstr>PowerPoint Presentation</vt:lpstr>
      <vt:lpstr>Introduction</vt:lpstr>
      <vt:lpstr>Seeing Beyond the Present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JAMAICAN ROLE MODELS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School-to-Work Transition?</vt:lpstr>
      <vt:lpstr>What is STWT … really?</vt:lpstr>
      <vt:lpstr>What is STWT… really?</vt:lpstr>
      <vt:lpstr>What is STWT … really? </vt:lpstr>
      <vt:lpstr>What is STWT … really? </vt:lpstr>
      <vt:lpstr>What is STWT … really? </vt:lpstr>
      <vt:lpstr>What is the Role of the School in Transition Preparation?</vt:lpstr>
      <vt:lpstr>What is the Role of the Parent in Transition Preparation?</vt:lpstr>
      <vt:lpstr>What is the Role of the Parent in Transition Preparation?</vt:lpstr>
      <vt:lpstr>What is the Role of the Parent in Transition Preparation?</vt:lpstr>
      <vt:lpstr>Big Idea!</vt:lpstr>
      <vt:lpstr>What Should Students Do for Transition Preparation?</vt:lpstr>
      <vt:lpstr>What Should Students Do for Transition Preparation?</vt:lpstr>
      <vt:lpstr>What Should Teachers Do for Transition Preparation?</vt:lpstr>
      <vt:lpstr>What Should Teachers Do for Transition Preparation?</vt:lpstr>
      <vt:lpstr>What do I do now?</vt:lpstr>
      <vt:lpstr>PowerPoint Presentation</vt:lpstr>
      <vt:lpstr>PowerPoint Presentation</vt:lpstr>
      <vt:lpstr>PowerPoint Presentation</vt:lpstr>
      <vt:lpstr>Thank You!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2023-07-24T20:53:18Z</dcterms:created>
  <dcterms:modified xsi:type="dcterms:W3CDTF">2024-03-19T02:46:15Z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