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 id="2147483704" r:id="rId2"/>
  </p:sldMasterIdLst>
  <p:notesMasterIdLst>
    <p:notesMasterId r:id="rId24"/>
  </p:notesMasterIdLst>
  <p:sldIdLst>
    <p:sldId id="256" r:id="rId3"/>
    <p:sldId id="257" r:id="rId4"/>
    <p:sldId id="1870" r:id="rId5"/>
    <p:sldId id="1871" r:id="rId6"/>
    <p:sldId id="1867" r:id="rId7"/>
    <p:sldId id="1884" r:id="rId8"/>
    <p:sldId id="1883" r:id="rId9"/>
    <p:sldId id="1878" r:id="rId10"/>
    <p:sldId id="1851" r:id="rId11"/>
    <p:sldId id="1885" r:id="rId12"/>
    <p:sldId id="1873" r:id="rId13"/>
    <p:sldId id="1886" r:id="rId14"/>
    <p:sldId id="1874" r:id="rId15"/>
    <p:sldId id="1887" r:id="rId16"/>
    <p:sldId id="1888" r:id="rId17"/>
    <p:sldId id="1875" r:id="rId18"/>
    <p:sldId id="1876" r:id="rId19"/>
    <p:sldId id="1877" r:id="rId20"/>
    <p:sldId id="1879" r:id="rId21"/>
    <p:sldId id="280" r:id="rId22"/>
    <p:sldId id="188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968" autoAdjust="0"/>
  </p:normalViewPr>
  <p:slideViewPr>
    <p:cSldViewPr snapToGrid="0" snapToObjects="1">
      <p:cViewPr varScale="1">
        <p:scale>
          <a:sx n="74" d="100"/>
          <a:sy n="74" d="100"/>
        </p:scale>
        <p:origin x="379"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9.png"/></Relationships>
</file>

<file path=ppt/diagrams/_rels/drawing1.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588D08-F14C-7B45-81E1-67AE24DCEEDB}" type="doc">
      <dgm:prSet loTypeId="urn:microsoft.com/office/officeart/2008/layout/HexagonCluster" loCatId="" qsTypeId="urn:microsoft.com/office/officeart/2005/8/quickstyle/simple1" qsCatId="simple" csTypeId="urn:microsoft.com/office/officeart/2005/8/colors/colorful1" csCatId="colorful" phldr="1"/>
      <dgm:spPr/>
      <dgm:t>
        <a:bodyPr/>
        <a:lstStyle/>
        <a:p>
          <a:endParaRPr lang="en-US"/>
        </a:p>
      </dgm:t>
    </dgm:pt>
    <dgm:pt modelId="{B8F801CD-D3B8-F541-9463-322B519E9BF4}">
      <dgm:prSet phldrT="[Text]" custT="1"/>
      <dgm:spPr/>
      <dgm:t>
        <a:bodyPr/>
        <a:lstStyle/>
        <a:p>
          <a:r>
            <a:rPr lang="en-US" sz="2000" b="1" dirty="0"/>
            <a:t>Transition</a:t>
          </a:r>
          <a:r>
            <a:rPr lang="en-US" sz="2400" b="1" dirty="0"/>
            <a:t> </a:t>
          </a:r>
          <a:r>
            <a:rPr lang="en-US" sz="2000" b="1" dirty="0"/>
            <a:t>Personnel</a:t>
          </a:r>
          <a:endParaRPr lang="en-US" sz="2800" b="1" dirty="0"/>
        </a:p>
      </dgm:t>
    </dgm:pt>
    <dgm:pt modelId="{58829997-5608-584C-A92C-1A7C6BD2E403}" type="parTrans" cxnId="{489E2316-7F2A-3841-8767-89C2B6592679}">
      <dgm:prSet/>
      <dgm:spPr/>
      <dgm:t>
        <a:bodyPr/>
        <a:lstStyle/>
        <a:p>
          <a:endParaRPr lang="en-US"/>
        </a:p>
      </dgm:t>
    </dgm:pt>
    <dgm:pt modelId="{A2D71C67-2ED7-A04A-B65E-A5C9CC824598}" type="sibTrans" cxnId="{489E2316-7F2A-3841-8767-89C2B6592679}">
      <dgm:prSet/>
      <dgm:spPr/>
      <dgm:t>
        <a:bodyPr/>
        <a:lstStyle/>
        <a:p>
          <a:endParaRPr lang="en-US"/>
        </a:p>
      </dgm:t>
    </dgm:pt>
    <dgm:pt modelId="{402CEB0D-BFB9-904D-A140-9902497FCC20}">
      <dgm:prSet phldrT="[Text]"/>
      <dgm:spPr/>
      <dgm:t>
        <a:bodyPr/>
        <a:lstStyle/>
        <a:p>
          <a:endParaRPr lang="en-US" dirty="0"/>
        </a:p>
      </dgm:t>
    </dgm:pt>
    <dgm:pt modelId="{49D28473-9608-ED4A-A4D8-F3D2C9EB000E}" type="parTrans" cxnId="{9CB71FB0-CE8C-5A40-968F-8B440763BD54}">
      <dgm:prSet/>
      <dgm:spPr/>
      <dgm:t>
        <a:bodyPr/>
        <a:lstStyle/>
        <a:p>
          <a:endParaRPr lang="en-US"/>
        </a:p>
      </dgm:t>
    </dgm:pt>
    <dgm:pt modelId="{143959D0-85D2-A649-AF9E-80E3E8E8841C}" type="sibTrans" cxnId="{9CB71FB0-CE8C-5A40-968F-8B440763BD54}">
      <dgm:prSet/>
      <dgm:spPr/>
      <dgm:t>
        <a:bodyPr/>
        <a:lstStyle/>
        <a:p>
          <a:endParaRPr lang="en-US"/>
        </a:p>
      </dgm:t>
    </dgm:pt>
    <dgm:pt modelId="{280C4BF5-389F-5B4B-ABF5-A285E5326A71}">
      <dgm:prSet phldrT="[Text]" custT="1"/>
      <dgm:spPr/>
      <dgm:t>
        <a:bodyPr/>
        <a:lstStyle/>
        <a:p>
          <a:r>
            <a:rPr lang="en-US" sz="2000" b="1" dirty="0"/>
            <a:t>Special Educator</a:t>
          </a:r>
        </a:p>
        <a:p>
          <a:endParaRPr lang="en-US" sz="2800" b="1" dirty="0"/>
        </a:p>
      </dgm:t>
    </dgm:pt>
    <dgm:pt modelId="{45B80DB5-A2C1-6140-81ED-BEC940C95CF7}" type="parTrans" cxnId="{5DEFB060-C8E4-8C4B-8DE5-FFA733202819}">
      <dgm:prSet/>
      <dgm:spPr/>
      <dgm:t>
        <a:bodyPr/>
        <a:lstStyle/>
        <a:p>
          <a:endParaRPr lang="en-US"/>
        </a:p>
      </dgm:t>
    </dgm:pt>
    <dgm:pt modelId="{1B2E4E81-15C3-C944-868C-6F1FC41FAC37}" type="sibTrans" cxnId="{5DEFB060-C8E4-8C4B-8DE5-FFA733202819}">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t>
        <a:bodyPr/>
        <a:lstStyle/>
        <a:p>
          <a:endParaRPr lang="en-US"/>
        </a:p>
      </dgm:t>
    </dgm:pt>
    <dgm:pt modelId="{308F24B2-1BAF-C545-AE9D-F5C8176A16FF}">
      <dgm:prSet/>
      <dgm:spPr>
        <a:solidFill>
          <a:srgbClr val="FFC000"/>
        </a:solidFill>
      </dgm:spPr>
      <dgm:t>
        <a:bodyPr/>
        <a:lstStyle/>
        <a:p>
          <a:endParaRPr lang="en-US"/>
        </a:p>
      </dgm:t>
    </dgm:pt>
    <dgm:pt modelId="{369262E4-E0C7-4041-92CB-F58FFB5CA046}" type="parTrans" cxnId="{CBC9A985-6EE5-F347-BF79-86E600B844E2}">
      <dgm:prSet/>
      <dgm:spPr/>
      <dgm:t>
        <a:bodyPr/>
        <a:lstStyle/>
        <a:p>
          <a:endParaRPr lang="en-US"/>
        </a:p>
      </dgm:t>
    </dgm:pt>
    <dgm:pt modelId="{E0DC0A7C-49CA-3C45-A7DC-8A209F566916}" type="sibTrans" cxnId="{CBC9A985-6EE5-F347-BF79-86E600B844E2}">
      <dgm:prSet/>
      <dgm:spPr/>
      <dgm:t>
        <a:bodyPr/>
        <a:lstStyle/>
        <a:p>
          <a:endParaRPr lang="en-US"/>
        </a:p>
      </dgm:t>
    </dgm:pt>
    <dgm:pt modelId="{B55C480F-F835-9840-8D74-B958A676D3C0}" type="pres">
      <dgm:prSet presAssocID="{96588D08-F14C-7B45-81E1-67AE24DCEEDB}" presName="Name0" presStyleCnt="0">
        <dgm:presLayoutVars>
          <dgm:chMax val="21"/>
          <dgm:chPref val="21"/>
        </dgm:presLayoutVars>
      </dgm:prSet>
      <dgm:spPr/>
    </dgm:pt>
    <dgm:pt modelId="{4999B876-281C-0346-A96D-F22F51FCAF8A}" type="pres">
      <dgm:prSet presAssocID="{B8F801CD-D3B8-F541-9463-322B519E9BF4}" presName="text1" presStyleCnt="0"/>
      <dgm:spPr/>
    </dgm:pt>
    <dgm:pt modelId="{753D26B7-7AB9-0948-A503-2CFF66865D8F}" type="pres">
      <dgm:prSet presAssocID="{B8F801CD-D3B8-F541-9463-322B519E9BF4}" presName="textRepeatNode" presStyleLbl="alignNode1" presStyleIdx="0" presStyleCnt="4">
        <dgm:presLayoutVars>
          <dgm:chMax val="0"/>
          <dgm:chPref val="0"/>
          <dgm:bulletEnabled val="1"/>
        </dgm:presLayoutVars>
      </dgm:prSet>
      <dgm:spPr/>
    </dgm:pt>
    <dgm:pt modelId="{4B52AF0D-C1B0-DE43-B4DC-B4C63F7EA75E}" type="pres">
      <dgm:prSet presAssocID="{B8F801CD-D3B8-F541-9463-322B519E9BF4}" presName="textaccent1" presStyleCnt="0"/>
      <dgm:spPr/>
    </dgm:pt>
    <dgm:pt modelId="{CD38A527-01FE-3049-B41D-068FED52DA8D}" type="pres">
      <dgm:prSet presAssocID="{B8F801CD-D3B8-F541-9463-322B519E9BF4}" presName="accentRepeatNode" presStyleLbl="solidAlignAcc1" presStyleIdx="0" presStyleCnt="8"/>
      <dgm:spPr/>
    </dgm:pt>
    <dgm:pt modelId="{D1432630-B532-0F4F-999E-FE7104204360}" type="pres">
      <dgm:prSet presAssocID="{A2D71C67-2ED7-A04A-B65E-A5C9CC824598}" presName="image1" presStyleCnt="0"/>
      <dgm:spPr/>
    </dgm:pt>
    <dgm:pt modelId="{865E83A6-E7DF-CC49-A51A-4B1B9294CA9F}" type="pres">
      <dgm:prSet presAssocID="{A2D71C67-2ED7-A04A-B65E-A5C9CC824598}" presName="imageRepeatNode" presStyleLbl="alignAcc1" presStyleIdx="0" presStyleCnt="4" custLinFactNeighborX="2960" custLinFactNeighborY="6068"/>
      <dgm:spPr/>
    </dgm:pt>
    <dgm:pt modelId="{DCE79E86-1A56-134D-B21C-D8E1A1B6A4E6}" type="pres">
      <dgm:prSet presAssocID="{A2D71C67-2ED7-A04A-B65E-A5C9CC824598}" presName="imageaccent1" presStyleCnt="0"/>
      <dgm:spPr/>
    </dgm:pt>
    <dgm:pt modelId="{6EEE2866-0577-5149-AD33-A0292C705129}" type="pres">
      <dgm:prSet presAssocID="{A2D71C67-2ED7-A04A-B65E-A5C9CC824598}" presName="accentRepeatNode" presStyleLbl="solidAlignAcc1" presStyleIdx="1" presStyleCnt="8" custScaleX="803618" custScaleY="754012" custLinFactX="-77482" custLinFactY="-126498" custLinFactNeighborX="-100000" custLinFactNeighborY="-200000"/>
      <dgm:spPr>
        <a:solidFill>
          <a:srgbClr val="0070C0"/>
        </a:solidFill>
      </dgm:spPr>
    </dgm:pt>
    <dgm:pt modelId="{14C64780-8467-9149-AA88-5C743D0FC9BC}" type="pres">
      <dgm:prSet presAssocID="{402CEB0D-BFB9-904D-A140-9902497FCC20}" presName="text2" presStyleCnt="0"/>
      <dgm:spPr/>
    </dgm:pt>
    <dgm:pt modelId="{16057CC1-E822-364B-AE8D-A2EE317FAA84}" type="pres">
      <dgm:prSet presAssocID="{402CEB0D-BFB9-904D-A140-9902497FCC20}" presName="textRepeatNode" presStyleLbl="alignNode1" presStyleIdx="1" presStyleCnt="4">
        <dgm:presLayoutVars>
          <dgm:chMax val="0"/>
          <dgm:chPref val="0"/>
          <dgm:bulletEnabled val="1"/>
        </dgm:presLayoutVars>
      </dgm:prSet>
      <dgm:spPr/>
    </dgm:pt>
    <dgm:pt modelId="{FC6AF5E1-BA16-3846-8416-38FB0E940921}" type="pres">
      <dgm:prSet presAssocID="{402CEB0D-BFB9-904D-A140-9902497FCC20}" presName="textaccent2" presStyleCnt="0"/>
      <dgm:spPr/>
    </dgm:pt>
    <dgm:pt modelId="{70004ECB-A2D5-6844-B8F8-7B13D7F06636}" type="pres">
      <dgm:prSet presAssocID="{402CEB0D-BFB9-904D-A140-9902497FCC20}" presName="accentRepeatNode" presStyleLbl="solidAlignAcc1" presStyleIdx="2" presStyleCnt="8"/>
      <dgm:spPr/>
    </dgm:pt>
    <dgm:pt modelId="{B8285975-1CE9-434D-A63F-C5654B545A0F}" type="pres">
      <dgm:prSet presAssocID="{143959D0-85D2-A649-AF9E-80E3E8E8841C}" presName="image2" presStyleCnt="0"/>
      <dgm:spPr/>
    </dgm:pt>
    <dgm:pt modelId="{1AC35374-A146-3547-842B-1CAF6A535E5A}" type="pres">
      <dgm:prSet presAssocID="{143959D0-85D2-A649-AF9E-80E3E8E8841C}" presName="imageRepeatNode" presStyleLbl="alignAcc1" presStyleIdx="1" presStyleCnt="4" custScaleX="103463" custScaleY="104758"/>
      <dgm:spPr/>
    </dgm:pt>
    <dgm:pt modelId="{03A52412-9D15-1041-BC6D-B6EF8D7867E1}" type="pres">
      <dgm:prSet presAssocID="{143959D0-85D2-A649-AF9E-80E3E8E8841C}" presName="imageaccent2" presStyleCnt="0"/>
      <dgm:spPr/>
    </dgm:pt>
    <dgm:pt modelId="{D774788F-F192-594B-B789-0C721244C3AB}" type="pres">
      <dgm:prSet presAssocID="{143959D0-85D2-A649-AF9E-80E3E8E8841C}" presName="accentRepeatNode" presStyleLbl="solidAlignAcc1" presStyleIdx="3" presStyleCnt="8" custScaleX="795052" custScaleY="767715" custLinFactX="141876" custLinFactNeighborX="200000" custLinFactNeighborY="-18440"/>
      <dgm:spPr>
        <a:solidFill>
          <a:schemeClr val="accent2"/>
        </a:solidFill>
      </dgm:spPr>
    </dgm:pt>
    <dgm:pt modelId="{47117844-A973-2642-9B8A-1EB9685385DA}" type="pres">
      <dgm:prSet presAssocID="{280C4BF5-389F-5B4B-ABF5-A285E5326A71}" presName="text3" presStyleCnt="0"/>
      <dgm:spPr/>
    </dgm:pt>
    <dgm:pt modelId="{B121B9A0-68B1-DF40-A18B-0AC0068DF951}" type="pres">
      <dgm:prSet presAssocID="{280C4BF5-389F-5B4B-ABF5-A285E5326A71}" presName="textRepeatNode" presStyleLbl="alignNode1" presStyleIdx="2" presStyleCnt="4">
        <dgm:presLayoutVars>
          <dgm:chMax val="0"/>
          <dgm:chPref val="0"/>
          <dgm:bulletEnabled val="1"/>
        </dgm:presLayoutVars>
      </dgm:prSet>
      <dgm:spPr/>
    </dgm:pt>
    <dgm:pt modelId="{EBC80AB5-A5B8-4D47-806A-A6E7821866B1}" type="pres">
      <dgm:prSet presAssocID="{280C4BF5-389F-5B4B-ABF5-A285E5326A71}" presName="textaccent3" presStyleCnt="0"/>
      <dgm:spPr/>
    </dgm:pt>
    <dgm:pt modelId="{78D461BF-A648-664A-9E7C-08AD22F566C5}" type="pres">
      <dgm:prSet presAssocID="{280C4BF5-389F-5B4B-ABF5-A285E5326A71}" presName="accentRepeatNode" presStyleLbl="solidAlignAcc1" presStyleIdx="4" presStyleCnt="8"/>
      <dgm:spPr/>
    </dgm:pt>
    <dgm:pt modelId="{47A3CD98-AB28-C04B-9C63-D4A2CCA92473}" type="pres">
      <dgm:prSet presAssocID="{1B2E4E81-15C3-C944-868C-6F1FC41FAC37}" presName="image3" presStyleCnt="0"/>
      <dgm:spPr/>
    </dgm:pt>
    <dgm:pt modelId="{B5A019E5-4B9D-AF48-BFE8-6CEE16F2F509}" type="pres">
      <dgm:prSet presAssocID="{1B2E4E81-15C3-C944-868C-6F1FC41FAC37}" presName="imageRepeatNode" presStyleLbl="alignAcc1" presStyleIdx="2" presStyleCnt="4" custScaleX="103446" custScaleY="103074" custLinFactY="9483" custLinFactNeighborX="-3094" custLinFactNeighborY="100000"/>
      <dgm:spPr/>
    </dgm:pt>
    <dgm:pt modelId="{9EBF732B-61B7-4C4F-8409-9CDE6792E77F}" type="pres">
      <dgm:prSet presAssocID="{1B2E4E81-15C3-C944-868C-6F1FC41FAC37}" presName="imageaccent3" presStyleCnt="0"/>
      <dgm:spPr/>
    </dgm:pt>
    <dgm:pt modelId="{5352CF10-B7BB-4847-BA53-BF532B6FF774}" type="pres">
      <dgm:prSet presAssocID="{1B2E4E81-15C3-C944-868C-6F1FC41FAC37}" presName="accentRepeatNode" presStyleLbl="solidAlignAcc1" presStyleIdx="5" presStyleCnt="8" custScaleX="755438" custScaleY="720165" custLinFactX="112721" custLinFactNeighborX="200000" custLinFactNeighborY="98347"/>
      <dgm:spPr>
        <a:solidFill>
          <a:srgbClr val="FFC000"/>
        </a:solidFill>
      </dgm:spPr>
    </dgm:pt>
    <dgm:pt modelId="{9A28C47A-C1FB-B94E-990C-3579DB1F187C}" type="pres">
      <dgm:prSet presAssocID="{308F24B2-1BAF-C545-AE9D-F5C8176A16FF}" presName="text4" presStyleCnt="0"/>
      <dgm:spPr/>
    </dgm:pt>
    <dgm:pt modelId="{843329D5-6188-984D-AE40-EF33A76ECE7D}" type="pres">
      <dgm:prSet presAssocID="{308F24B2-1BAF-C545-AE9D-F5C8176A16FF}" presName="textRepeatNode" presStyleLbl="alignNode1" presStyleIdx="3" presStyleCnt="4">
        <dgm:presLayoutVars>
          <dgm:chMax val="0"/>
          <dgm:chPref val="0"/>
          <dgm:bulletEnabled val="1"/>
        </dgm:presLayoutVars>
      </dgm:prSet>
      <dgm:spPr/>
    </dgm:pt>
    <dgm:pt modelId="{73AAB0E2-602C-5D47-9D86-E1767448B716}" type="pres">
      <dgm:prSet presAssocID="{308F24B2-1BAF-C545-AE9D-F5C8176A16FF}" presName="textaccent4" presStyleCnt="0"/>
      <dgm:spPr/>
    </dgm:pt>
    <dgm:pt modelId="{5D5C1F3A-CEAE-1149-95BF-7E1F9011D66B}" type="pres">
      <dgm:prSet presAssocID="{308F24B2-1BAF-C545-AE9D-F5C8176A16FF}" presName="accentRepeatNode" presStyleLbl="solidAlignAcc1" presStyleIdx="6" presStyleCnt="8" custScaleX="708507" custScaleY="498062" custLinFactX="-500000" custLinFactY="576114" custLinFactNeighborX="-584989" custLinFactNeighborY="600000"/>
      <dgm:spPr>
        <a:solidFill>
          <a:srgbClr val="FFC000"/>
        </a:solidFill>
      </dgm:spPr>
    </dgm:pt>
    <dgm:pt modelId="{A553D8B8-0DFD-1346-B104-A103ACEE40AB}" type="pres">
      <dgm:prSet presAssocID="{E0DC0A7C-49CA-3C45-A7DC-8A209F566916}" presName="image4" presStyleCnt="0"/>
      <dgm:spPr/>
    </dgm:pt>
    <dgm:pt modelId="{F6AB78D1-D8E2-724A-999D-76B73CFB5CE0}" type="pres">
      <dgm:prSet presAssocID="{E0DC0A7C-49CA-3C45-A7DC-8A209F566916}" presName="imageRepeatNode" presStyleLbl="alignAcc1" presStyleIdx="3" presStyleCnt="4"/>
      <dgm:spPr/>
    </dgm:pt>
    <dgm:pt modelId="{57CBEDF2-9607-474B-A31D-58233551106E}" type="pres">
      <dgm:prSet presAssocID="{E0DC0A7C-49CA-3C45-A7DC-8A209F566916}" presName="imageaccent4" presStyleCnt="0"/>
      <dgm:spPr/>
    </dgm:pt>
    <dgm:pt modelId="{62CCB546-D93A-4446-ACE1-D86D2FA3F6B4}" type="pres">
      <dgm:prSet presAssocID="{E0DC0A7C-49CA-3C45-A7DC-8A209F566916}" presName="accentRepeatNode" presStyleLbl="solidAlignAcc1" presStyleIdx="7" presStyleCnt="8" custScaleX="946253" custScaleY="898749" custLinFactX="100000" custLinFactY="181093" custLinFactNeighborX="101413" custLinFactNeighborY="200000"/>
      <dgm:spPr>
        <a:solidFill>
          <a:srgbClr val="0070C0"/>
        </a:solidFill>
      </dgm:spPr>
    </dgm:pt>
  </dgm:ptLst>
  <dgm:cxnLst>
    <dgm:cxn modelId="{489E2316-7F2A-3841-8767-89C2B6592679}" srcId="{96588D08-F14C-7B45-81E1-67AE24DCEEDB}" destId="{B8F801CD-D3B8-F541-9463-322B519E9BF4}" srcOrd="0" destOrd="0" parTransId="{58829997-5608-584C-A92C-1A7C6BD2E403}" sibTransId="{A2D71C67-2ED7-A04A-B65E-A5C9CC824598}"/>
    <dgm:cxn modelId="{7FC77B60-C627-CC4B-94CB-13DC2C38BF6A}" type="presOf" srcId="{280C4BF5-389F-5B4B-ABF5-A285E5326A71}" destId="{B121B9A0-68B1-DF40-A18B-0AC0068DF951}" srcOrd="0" destOrd="0" presId="urn:microsoft.com/office/officeart/2008/layout/HexagonCluster"/>
    <dgm:cxn modelId="{5DEFB060-C8E4-8C4B-8DE5-FFA733202819}" srcId="{96588D08-F14C-7B45-81E1-67AE24DCEEDB}" destId="{280C4BF5-389F-5B4B-ABF5-A285E5326A71}" srcOrd="2" destOrd="0" parTransId="{45B80DB5-A2C1-6140-81ED-BEC940C95CF7}" sibTransId="{1B2E4E81-15C3-C944-868C-6F1FC41FAC37}"/>
    <dgm:cxn modelId="{8DD71B42-066B-874A-93C3-E60CC41A4982}" type="presOf" srcId="{402CEB0D-BFB9-904D-A140-9902497FCC20}" destId="{16057CC1-E822-364B-AE8D-A2EE317FAA84}" srcOrd="0" destOrd="0" presId="urn:microsoft.com/office/officeart/2008/layout/HexagonCluster"/>
    <dgm:cxn modelId="{CBC9A985-6EE5-F347-BF79-86E600B844E2}" srcId="{96588D08-F14C-7B45-81E1-67AE24DCEEDB}" destId="{308F24B2-1BAF-C545-AE9D-F5C8176A16FF}" srcOrd="3" destOrd="0" parTransId="{369262E4-E0C7-4041-92CB-F58FFB5CA046}" sibTransId="{E0DC0A7C-49CA-3C45-A7DC-8A209F566916}"/>
    <dgm:cxn modelId="{D39682A1-9AF6-CB4A-8DA2-427FD09741C8}" type="presOf" srcId="{308F24B2-1BAF-C545-AE9D-F5C8176A16FF}" destId="{843329D5-6188-984D-AE40-EF33A76ECE7D}" srcOrd="0" destOrd="0" presId="urn:microsoft.com/office/officeart/2008/layout/HexagonCluster"/>
    <dgm:cxn modelId="{9CB71FB0-CE8C-5A40-968F-8B440763BD54}" srcId="{96588D08-F14C-7B45-81E1-67AE24DCEEDB}" destId="{402CEB0D-BFB9-904D-A140-9902497FCC20}" srcOrd="1" destOrd="0" parTransId="{49D28473-9608-ED4A-A4D8-F3D2C9EB000E}" sibTransId="{143959D0-85D2-A649-AF9E-80E3E8E8841C}"/>
    <dgm:cxn modelId="{10BB2DB8-5083-8945-8DD3-79F00B7CEE24}" type="presOf" srcId="{B8F801CD-D3B8-F541-9463-322B519E9BF4}" destId="{753D26B7-7AB9-0948-A503-2CFF66865D8F}" srcOrd="0" destOrd="0" presId="urn:microsoft.com/office/officeart/2008/layout/HexagonCluster"/>
    <dgm:cxn modelId="{5F6ED0C3-8783-9741-AC56-20D293670B14}" type="presOf" srcId="{143959D0-85D2-A649-AF9E-80E3E8E8841C}" destId="{1AC35374-A146-3547-842B-1CAF6A535E5A}" srcOrd="0" destOrd="0" presId="urn:microsoft.com/office/officeart/2008/layout/HexagonCluster"/>
    <dgm:cxn modelId="{5D5903CA-E170-834C-BC87-4730892CB04D}" type="presOf" srcId="{A2D71C67-2ED7-A04A-B65E-A5C9CC824598}" destId="{865E83A6-E7DF-CC49-A51A-4B1B9294CA9F}" srcOrd="0" destOrd="0" presId="urn:microsoft.com/office/officeart/2008/layout/HexagonCluster"/>
    <dgm:cxn modelId="{7BDD35DF-F044-7249-94BF-1B92D484BFA9}" type="presOf" srcId="{E0DC0A7C-49CA-3C45-A7DC-8A209F566916}" destId="{F6AB78D1-D8E2-724A-999D-76B73CFB5CE0}" srcOrd="0" destOrd="0" presId="urn:microsoft.com/office/officeart/2008/layout/HexagonCluster"/>
    <dgm:cxn modelId="{4A7FC7E0-6C31-5843-872B-8FF7492C0B3F}" type="presOf" srcId="{1B2E4E81-15C3-C944-868C-6F1FC41FAC37}" destId="{B5A019E5-4B9D-AF48-BFE8-6CEE16F2F509}" srcOrd="0" destOrd="0" presId="urn:microsoft.com/office/officeart/2008/layout/HexagonCluster"/>
    <dgm:cxn modelId="{B0EC6BEC-B7BE-C547-B88D-CAD7396BAFDF}" type="presOf" srcId="{96588D08-F14C-7B45-81E1-67AE24DCEEDB}" destId="{B55C480F-F835-9840-8D74-B958A676D3C0}" srcOrd="0" destOrd="0" presId="urn:microsoft.com/office/officeart/2008/layout/HexagonCluster"/>
    <dgm:cxn modelId="{7B8E7CCA-836A-8A4F-AAD4-53D9B67C5B56}" type="presParOf" srcId="{B55C480F-F835-9840-8D74-B958A676D3C0}" destId="{4999B876-281C-0346-A96D-F22F51FCAF8A}" srcOrd="0" destOrd="0" presId="urn:microsoft.com/office/officeart/2008/layout/HexagonCluster"/>
    <dgm:cxn modelId="{3487BECE-9AE9-E946-9FDF-395EA8ABC162}" type="presParOf" srcId="{4999B876-281C-0346-A96D-F22F51FCAF8A}" destId="{753D26B7-7AB9-0948-A503-2CFF66865D8F}" srcOrd="0" destOrd="0" presId="urn:microsoft.com/office/officeart/2008/layout/HexagonCluster"/>
    <dgm:cxn modelId="{C5072FF4-6202-2644-8751-A91E49D25E89}" type="presParOf" srcId="{B55C480F-F835-9840-8D74-B958A676D3C0}" destId="{4B52AF0D-C1B0-DE43-B4DC-B4C63F7EA75E}" srcOrd="1" destOrd="0" presId="urn:microsoft.com/office/officeart/2008/layout/HexagonCluster"/>
    <dgm:cxn modelId="{FB6653C7-2D4D-354B-9A5B-9FDFFD2F7830}" type="presParOf" srcId="{4B52AF0D-C1B0-DE43-B4DC-B4C63F7EA75E}" destId="{CD38A527-01FE-3049-B41D-068FED52DA8D}" srcOrd="0" destOrd="0" presId="urn:microsoft.com/office/officeart/2008/layout/HexagonCluster"/>
    <dgm:cxn modelId="{9895B0BE-53F3-2142-A40F-A69C92B6AC12}" type="presParOf" srcId="{B55C480F-F835-9840-8D74-B958A676D3C0}" destId="{D1432630-B532-0F4F-999E-FE7104204360}" srcOrd="2" destOrd="0" presId="urn:microsoft.com/office/officeart/2008/layout/HexagonCluster"/>
    <dgm:cxn modelId="{2DEF6F5B-4C96-334B-98BE-6027DE631CAC}" type="presParOf" srcId="{D1432630-B532-0F4F-999E-FE7104204360}" destId="{865E83A6-E7DF-CC49-A51A-4B1B9294CA9F}" srcOrd="0" destOrd="0" presId="urn:microsoft.com/office/officeart/2008/layout/HexagonCluster"/>
    <dgm:cxn modelId="{DB77DE06-DE49-D946-8C1B-7B30C0EC8AFF}" type="presParOf" srcId="{B55C480F-F835-9840-8D74-B958A676D3C0}" destId="{DCE79E86-1A56-134D-B21C-D8E1A1B6A4E6}" srcOrd="3" destOrd="0" presId="urn:microsoft.com/office/officeart/2008/layout/HexagonCluster"/>
    <dgm:cxn modelId="{9EAAA69B-3183-DD4A-A349-D2EF7C1B7889}" type="presParOf" srcId="{DCE79E86-1A56-134D-B21C-D8E1A1B6A4E6}" destId="{6EEE2866-0577-5149-AD33-A0292C705129}" srcOrd="0" destOrd="0" presId="urn:microsoft.com/office/officeart/2008/layout/HexagonCluster"/>
    <dgm:cxn modelId="{F481F2FD-B868-E741-82FE-579FABE4245E}" type="presParOf" srcId="{B55C480F-F835-9840-8D74-B958A676D3C0}" destId="{14C64780-8467-9149-AA88-5C743D0FC9BC}" srcOrd="4" destOrd="0" presId="urn:microsoft.com/office/officeart/2008/layout/HexagonCluster"/>
    <dgm:cxn modelId="{188BF3B2-4D1D-874A-9395-276D08DAC5B5}" type="presParOf" srcId="{14C64780-8467-9149-AA88-5C743D0FC9BC}" destId="{16057CC1-E822-364B-AE8D-A2EE317FAA84}" srcOrd="0" destOrd="0" presId="urn:microsoft.com/office/officeart/2008/layout/HexagonCluster"/>
    <dgm:cxn modelId="{4D468563-00E0-9440-80D5-D07203FC5D92}" type="presParOf" srcId="{B55C480F-F835-9840-8D74-B958A676D3C0}" destId="{FC6AF5E1-BA16-3846-8416-38FB0E940921}" srcOrd="5" destOrd="0" presId="urn:microsoft.com/office/officeart/2008/layout/HexagonCluster"/>
    <dgm:cxn modelId="{2F4C743C-F9E7-4B45-AD87-FA9CDA48B740}" type="presParOf" srcId="{FC6AF5E1-BA16-3846-8416-38FB0E940921}" destId="{70004ECB-A2D5-6844-B8F8-7B13D7F06636}" srcOrd="0" destOrd="0" presId="urn:microsoft.com/office/officeart/2008/layout/HexagonCluster"/>
    <dgm:cxn modelId="{969EE429-FDD3-E247-B86C-1F8AD99023B8}" type="presParOf" srcId="{B55C480F-F835-9840-8D74-B958A676D3C0}" destId="{B8285975-1CE9-434D-A63F-C5654B545A0F}" srcOrd="6" destOrd="0" presId="urn:microsoft.com/office/officeart/2008/layout/HexagonCluster"/>
    <dgm:cxn modelId="{18A01FB0-1F84-7B4D-B077-9AA7FFD35972}" type="presParOf" srcId="{B8285975-1CE9-434D-A63F-C5654B545A0F}" destId="{1AC35374-A146-3547-842B-1CAF6A535E5A}" srcOrd="0" destOrd="0" presId="urn:microsoft.com/office/officeart/2008/layout/HexagonCluster"/>
    <dgm:cxn modelId="{A73C0CE5-BA23-A442-A59A-4AF1160DEF97}" type="presParOf" srcId="{B55C480F-F835-9840-8D74-B958A676D3C0}" destId="{03A52412-9D15-1041-BC6D-B6EF8D7867E1}" srcOrd="7" destOrd="0" presId="urn:microsoft.com/office/officeart/2008/layout/HexagonCluster"/>
    <dgm:cxn modelId="{121B183C-7A2C-8D41-806B-47DDC09F35B3}" type="presParOf" srcId="{03A52412-9D15-1041-BC6D-B6EF8D7867E1}" destId="{D774788F-F192-594B-B789-0C721244C3AB}" srcOrd="0" destOrd="0" presId="urn:microsoft.com/office/officeart/2008/layout/HexagonCluster"/>
    <dgm:cxn modelId="{5CB9E50C-957F-AA45-A8BF-002EC9E98CB2}" type="presParOf" srcId="{B55C480F-F835-9840-8D74-B958A676D3C0}" destId="{47117844-A973-2642-9B8A-1EB9685385DA}" srcOrd="8" destOrd="0" presId="urn:microsoft.com/office/officeart/2008/layout/HexagonCluster"/>
    <dgm:cxn modelId="{D079C00A-39B1-A249-9D5A-C8469BA7E1E2}" type="presParOf" srcId="{47117844-A973-2642-9B8A-1EB9685385DA}" destId="{B121B9A0-68B1-DF40-A18B-0AC0068DF951}" srcOrd="0" destOrd="0" presId="urn:microsoft.com/office/officeart/2008/layout/HexagonCluster"/>
    <dgm:cxn modelId="{CD8519EF-43A5-E544-9EBF-FCD4DE1E4BDE}" type="presParOf" srcId="{B55C480F-F835-9840-8D74-B958A676D3C0}" destId="{EBC80AB5-A5B8-4D47-806A-A6E7821866B1}" srcOrd="9" destOrd="0" presId="urn:microsoft.com/office/officeart/2008/layout/HexagonCluster"/>
    <dgm:cxn modelId="{F0D24952-35E3-394E-B63D-A9A1A1E47EB0}" type="presParOf" srcId="{EBC80AB5-A5B8-4D47-806A-A6E7821866B1}" destId="{78D461BF-A648-664A-9E7C-08AD22F566C5}" srcOrd="0" destOrd="0" presId="urn:microsoft.com/office/officeart/2008/layout/HexagonCluster"/>
    <dgm:cxn modelId="{F4997A0A-31C8-544F-8C87-8FA0EB0A397C}" type="presParOf" srcId="{B55C480F-F835-9840-8D74-B958A676D3C0}" destId="{47A3CD98-AB28-C04B-9C63-D4A2CCA92473}" srcOrd="10" destOrd="0" presId="urn:microsoft.com/office/officeart/2008/layout/HexagonCluster"/>
    <dgm:cxn modelId="{6305B987-C976-1347-BBB0-F1D40D82AC5D}" type="presParOf" srcId="{47A3CD98-AB28-C04B-9C63-D4A2CCA92473}" destId="{B5A019E5-4B9D-AF48-BFE8-6CEE16F2F509}" srcOrd="0" destOrd="0" presId="urn:microsoft.com/office/officeart/2008/layout/HexagonCluster"/>
    <dgm:cxn modelId="{68CDDD8B-5304-BC4A-9DAF-9174CF06363C}" type="presParOf" srcId="{B55C480F-F835-9840-8D74-B958A676D3C0}" destId="{9EBF732B-61B7-4C4F-8409-9CDE6792E77F}" srcOrd="11" destOrd="0" presId="urn:microsoft.com/office/officeart/2008/layout/HexagonCluster"/>
    <dgm:cxn modelId="{4C8CAA36-256A-4048-AA7F-830697AC0C9D}" type="presParOf" srcId="{9EBF732B-61B7-4C4F-8409-9CDE6792E77F}" destId="{5352CF10-B7BB-4847-BA53-BF532B6FF774}" srcOrd="0" destOrd="0" presId="urn:microsoft.com/office/officeart/2008/layout/HexagonCluster"/>
    <dgm:cxn modelId="{8C8A8BBF-6C22-A74D-84E7-86BA89F69756}" type="presParOf" srcId="{B55C480F-F835-9840-8D74-B958A676D3C0}" destId="{9A28C47A-C1FB-B94E-990C-3579DB1F187C}" srcOrd="12" destOrd="0" presId="urn:microsoft.com/office/officeart/2008/layout/HexagonCluster"/>
    <dgm:cxn modelId="{DA0C2BB0-61EA-0C40-8C49-4B1B8C97F333}" type="presParOf" srcId="{9A28C47A-C1FB-B94E-990C-3579DB1F187C}" destId="{843329D5-6188-984D-AE40-EF33A76ECE7D}" srcOrd="0" destOrd="0" presId="urn:microsoft.com/office/officeart/2008/layout/HexagonCluster"/>
    <dgm:cxn modelId="{4D34D346-3CA6-8941-A77B-B758331C3743}" type="presParOf" srcId="{B55C480F-F835-9840-8D74-B958A676D3C0}" destId="{73AAB0E2-602C-5D47-9D86-E1767448B716}" srcOrd="13" destOrd="0" presId="urn:microsoft.com/office/officeart/2008/layout/HexagonCluster"/>
    <dgm:cxn modelId="{D6728F10-DE87-F74F-9E1D-2D10334A4A28}" type="presParOf" srcId="{73AAB0E2-602C-5D47-9D86-E1767448B716}" destId="{5D5C1F3A-CEAE-1149-95BF-7E1F9011D66B}" srcOrd="0" destOrd="0" presId="urn:microsoft.com/office/officeart/2008/layout/HexagonCluster"/>
    <dgm:cxn modelId="{BF5AA357-95EA-F24B-8386-1E9A3DCA3B64}" type="presParOf" srcId="{B55C480F-F835-9840-8D74-B958A676D3C0}" destId="{A553D8B8-0DFD-1346-B104-A103ACEE40AB}" srcOrd="14" destOrd="0" presId="urn:microsoft.com/office/officeart/2008/layout/HexagonCluster"/>
    <dgm:cxn modelId="{367533DA-68F7-974B-B91B-ABCAAB160B1F}" type="presParOf" srcId="{A553D8B8-0DFD-1346-B104-A103ACEE40AB}" destId="{F6AB78D1-D8E2-724A-999D-76B73CFB5CE0}" srcOrd="0" destOrd="0" presId="urn:microsoft.com/office/officeart/2008/layout/HexagonCluster"/>
    <dgm:cxn modelId="{9A1ED9B5-66EA-8C48-A6F4-16686636506D}" type="presParOf" srcId="{B55C480F-F835-9840-8D74-B958A676D3C0}" destId="{57CBEDF2-9607-474B-A31D-58233551106E}" srcOrd="15" destOrd="0" presId="urn:microsoft.com/office/officeart/2008/layout/HexagonCluster"/>
    <dgm:cxn modelId="{7C366370-ABF2-DA4F-951F-9FBAD48DFEF9}" type="presParOf" srcId="{57CBEDF2-9607-474B-A31D-58233551106E}" destId="{62CCB546-D93A-4446-ACE1-D86D2FA3F6B4}" srcOrd="0" destOrd="0" presId="urn:microsoft.com/office/officeart/2008/layout/Hexagon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D26B7-7AB9-0948-A503-2CFF66865D8F}">
      <dsp:nvSpPr>
        <dsp:cNvPr id="0" name=""/>
        <dsp:cNvSpPr/>
      </dsp:nvSpPr>
      <dsp:spPr>
        <a:xfrm>
          <a:off x="2043518" y="3659982"/>
          <a:ext cx="2407258" cy="2066354"/>
        </a:xfrm>
        <a:prstGeom prst="hexagon">
          <a:avLst>
            <a:gd name="adj" fmla="val 25000"/>
            <a:gd name="vf" fmla="val 11547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Transition</a:t>
          </a:r>
          <a:r>
            <a:rPr lang="en-US" sz="2400" b="1" kern="1200" dirty="0"/>
            <a:t> </a:t>
          </a:r>
          <a:r>
            <a:rPr lang="en-US" sz="2000" b="1" kern="1200" dirty="0"/>
            <a:t>Personnel</a:t>
          </a:r>
          <a:endParaRPr lang="en-US" sz="2800" b="1" kern="1200" dirty="0"/>
        </a:p>
      </dsp:txBody>
      <dsp:txXfrm>
        <a:off x="2416319" y="3979989"/>
        <a:ext cx="1661656" cy="1426340"/>
      </dsp:txXfrm>
    </dsp:sp>
    <dsp:sp modelId="{CD38A527-01FE-3049-B41D-068FED52DA8D}">
      <dsp:nvSpPr>
        <dsp:cNvPr id="0" name=""/>
        <dsp:cNvSpPr/>
      </dsp:nvSpPr>
      <dsp:spPr>
        <a:xfrm>
          <a:off x="2118812" y="4573086"/>
          <a:ext cx="281023" cy="242329"/>
        </a:xfrm>
        <a:prstGeom prst="hexagon">
          <a:avLst>
            <a:gd name="adj" fmla="val 25000"/>
            <a:gd name="vf" fmla="val 115470"/>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5E83A6-E7DF-CC49-A51A-4B1B9294CA9F}">
      <dsp:nvSpPr>
        <dsp:cNvPr id="0" name=""/>
        <dsp:cNvSpPr/>
      </dsp:nvSpPr>
      <dsp:spPr>
        <a:xfrm>
          <a:off x="71254" y="2662136"/>
          <a:ext cx="2407258" cy="2066354"/>
        </a:xfrm>
        <a:prstGeom prst="hexagon">
          <a:avLst>
            <a:gd name="adj" fmla="val 25000"/>
            <a:gd name="vf" fmla="val 11547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EE2866-0577-5149-AD33-A0292C705129}">
      <dsp:nvSpPr>
        <dsp:cNvPr id="0" name=""/>
        <dsp:cNvSpPr/>
      </dsp:nvSpPr>
      <dsp:spPr>
        <a:xfrm>
          <a:off x="142504" y="2732929"/>
          <a:ext cx="2258356" cy="1827197"/>
        </a:xfrm>
        <a:prstGeom prst="hexagon">
          <a:avLst>
            <a:gd name="adj" fmla="val 25000"/>
            <a:gd name="vf" fmla="val 115470"/>
          </a:avLst>
        </a:prstGeom>
        <a:solidFill>
          <a:srgbClr val="0070C0"/>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057CC1-E822-364B-AE8D-A2EE317FAA84}">
      <dsp:nvSpPr>
        <dsp:cNvPr id="0" name=""/>
        <dsp:cNvSpPr/>
      </dsp:nvSpPr>
      <dsp:spPr>
        <a:xfrm>
          <a:off x="4084916" y="2520922"/>
          <a:ext cx="2407258" cy="2066354"/>
        </a:xfrm>
        <a:prstGeom prst="hexagon">
          <a:avLst>
            <a:gd name="adj" fmla="val 25000"/>
            <a:gd name="vf" fmla="val 11547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550" rIns="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4457717" y="2840929"/>
        <a:ext cx="1661656" cy="1426340"/>
      </dsp:txXfrm>
    </dsp:sp>
    <dsp:sp modelId="{70004ECB-A2D5-6844-B8F8-7B13D7F06636}">
      <dsp:nvSpPr>
        <dsp:cNvPr id="0" name=""/>
        <dsp:cNvSpPr/>
      </dsp:nvSpPr>
      <dsp:spPr>
        <a:xfrm>
          <a:off x="5733942" y="4298554"/>
          <a:ext cx="281023" cy="242329"/>
        </a:xfrm>
        <a:prstGeom prst="hexagon">
          <a:avLst>
            <a:gd name="adj" fmla="val 25000"/>
            <a:gd name="vf" fmla="val 115470"/>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C35374-A146-3547-842B-1CAF6A535E5A}">
      <dsp:nvSpPr>
        <dsp:cNvPr id="0" name=""/>
        <dsp:cNvSpPr/>
      </dsp:nvSpPr>
      <dsp:spPr>
        <a:xfrm>
          <a:off x="6095237" y="3607549"/>
          <a:ext cx="2490622" cy="2164671"/>
        </a:xfrm>
        <a:prstGeom prst="hexagon">
          <a:avLst>
            <a:gd name="adj" fmla="val 25000"/>
            <a:gd name="vf" fmla="val 11547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74788F-F192-594B-B789-0C721244C3AB}">
      <dsp:nvSpPr>
        <dsp:cNvPr id="0" name=""/>
        <dsp:cNvSpPr/>
      </dsp:nvSpPr>
      <dsp:spPr>
        <a:xfrm>
          <a:off x="6176186" y="3728642"/>
          <a:ext cx="2234283" cy="1860403"/>
        </a:xfrm>
        <a:prstGeom prst="hexagon">
          <a:avLst>
            <a:gd name="adj" fmla="val 25000"/>
            <a:gd name="vf" fmla="val 115470"/>
          </a:avLst>
        </a:prstGeom>
        <a:solidFill>
          <a:schemeClr val="accent2"/>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21B9A0-68B1-DF40-A18B-0AC0068DF951}">
      <dsp:nvSpPr>
        <dsp:cNvPr id="0" name=""/>
        <dsp:cNvSpPr/>
      </dsp:nvSpPr>
      <dsp:spPr>
        <a:xfrm>
          <a:off x="2043518" y="1407514"/>
          <a:ext cx="2407258" cy="2066354"/>
        </a:xfrm>
        <a:prstGeom prst="hexagon">
          <a:avLst>
            <a:gd name="adj" fmla="val 25000"/>
            <a:gd name="vf" fmla="val 11547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Special Educator</a:t>
          </a:r>
        </a:p>
        <a:p>
          <a:pPr marL="0" lvl="0" indent="0" algn="ctr" defTabSz="889000">
            <a:lnSpc>
              <a:spcPct val="90000"/>
            </a:lnSpc>
            <a:spcBef>
              <a:spcPct val="0"/>
            </a:spcBef>
            <a:spcAft>
              <a:spcPct val="35000"/>
            </a:spcAft>
            <a:buNone/>
          </a:pPr>
          <a:endParaRPr lang="en-US" sz="2800" b="1" kern="1200" dirty="0"/>
        </a:p>
      </dsp:txBody>
      <dsp:txXfrm>
        <a:off x="2416319" y="1727521"/>
        <a:ext cx="1661656" cy="1426340"/>
      </dsp:txXfrm>
    </dsp:sp>
    <dsp:sp modelId="{78D461BF-A648-664A-9E7C-08AD22F566C5}">
      <dsp:nvSpPr>
        <dsp:cNvPr id="0" name=""/>
        <dsp:cNvSpPr/>
      </dsp:nvSpPr>
      <dsp:spPr>
        <a:xfrm>
          <a:off x="3681939" y="1450085"/>
          <a:ext cx="281023" cy="242329"/>
        </a:xfrm>
        <a:prstGeom prst="hexagon">
          <a:avLst>
            <a:gd name="adj" fmla="val 25000"/>
            <a:gd name="vf" fmla="val 115470"/>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A019E5-4B9D-AF48-BFE8-6CEE16F2F509}">
      <dsp:nvSpPr>
        <dsp:cNvPr id="0" name=""/>
        <dsp:cNvSpPr/>
      </dsp:nvSpPr>
      <dsp:spPr>
        <a:xfrm>
          <a:off x="3968959" y="2499001"/>
          <a:ext cx="2490213" cy="2129873"/>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52CF10-B7BB-4847-BA53-BF532B6FF774}">
      <dsp:nvSpPr>
        <dsp:cNvPr id="0" name=""/>
        <dsp:cNvSpPr/>
      </dsp:nvSpPr>
      <dsp:spPr>
        <a:xfrm>
          <a:off x="4097913" y="671188"/>
          <a:ext cx="2122959" cy="1745175"/>
        </a:xfrm>
        <a:prstGeom prst="hexagon">
          <a:avLst>
            <a:gd name="adj" fmla="val 25000"/>
            <a:gd name="vf" fmla="val 115470"/>
          </a:avLst>
        </a:prstGeom>
        <a:solidFill>
          <a:srgbClr val="FFC000"/>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3329D5-6188-984D-AE40-EF33A76ECE7D}">
      <dsp:nvSpPr>
        <dsp:cNvPr id="0" name=""/>
        <dsp:cNvSpPr/>
      </dsp:nvSpPr>
      <dsp:spPr>
        <a:xfrm>
          <a:off x="6136919" y="1404239"/>
          <a:ext cx="2407258" cy="2066354"/>
        </a:xfrm>
        <a:prstGeom prst="hexagon">
          <a:avLst>
            <a:gd name="adj" fmla="val 25000"/>
            <a:gd name="vf" fmla="val 115470"/>
          </a:avLst>
        </a:prstGeom>
        <a:solidFill>
          <a:srgbClr val="FFC000"/>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550" rIns="0" bIns="825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6509720" y="1724246"/>
        <a:ext cx="1661656" cy="1426340"/>
      </dsp:txXfrm>
    </dsp:sp>
    <dsp:sp modelId="{5D5C1F3A-CEAE-1149-95BF-7E1F9011D66B}">
      <dsp:nvSpPr>
        <dsp:cNvPr id="0" name=""/>
        <dsp:cNvSpPr/>
      </dsp:nvSpPr>
      <dsp:spPr>
        <a:xfrm>
          <a:off x="4302850" y="4684016"/>
          <a:ext cx="1991072" cy="1206953"/>
        </a:xfrm>
        <a:prstGeom prst="hexagon">
          <a:avLst>
            <a:gd name="adj" fmla="val 25000"/>
            <a:gd name="vf" fmla="val 115470"/>
          </a:avLst>
        </a:prstGeom>
        <a:solidFill>
          <a:srgbClr val="FFC000"/>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AB78D1-D8E2-724A-999D-76B73CFB5CE0}">
      <dsp:nvSpPr>
        <dsp:cNvPr id="0" name=""/>
        <dsp:cNvSpPr/>
      </dsp:nvSpPr>
      <dsp:spPr>
        <a:xfrm>
          <a:off x="8197406" y="2540024"/>
          <a:ext cx="2407258" cy="2066354"/>
        </a:xfrm>
        <a:prstGeom prst="hexagon">
          <a:avLst>
            <a:gd name="adj" fmla="val 25000"/>
            <a:gd name="vf" fmla="val 115470"/>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CCB546-D93A-4446-ACE1-D86D2FA3F6B4}">
      <dsp:nvSpPr>
        <dsp:cNvPr id="0" name=""/>
        <dsp:cNvSpPr/>
      </dsp:nvSpPr>
      <dsp:spPr>
        <a:xfrm>
          <a:off x="7945470" y="2532291"/>
          <a:ext cx="2659194" cy="2177938"/>
        </a:xfrm>
        <a:prstGeom prst="hexagon">
          <a:avLst>
            <a:gd name="adj" fmla="val 25000"/>
            <a:gd name="vf" fmla="val 115470"/>
          </a:avLst>
        </a:prstGeom>
        <a:solidFill>
          <a:srgbClr val="0070C0"/>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4B5A1B-5748-A640-B356-BA6A8062B089}" type="datetimeFigureOut">
              <a:rPr lang="en-US" smtClean="0"/>
              <a:t>3/24/2024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4D75AB-0EB3-B845-A42D-C75BC5FC76ED}" type="slidenum">
              <a:rPr lang="en-US" smtClean="0"/>
              <a:t>‹#›</a:t>
            </a:fld>
            <a:endParaRPr lang="en-US"/>
          </a:p>
        </p:txBody>
      </p:sp>
    </p:spTree>
    <p:extLst>
      <p:ext uri="{BB962C8B-B14F-4D97-AF65-F5344CB8AC3E}">
        <p14:creationId xmlns:p14="http://schemas.microsoft.com/office/powerpoint/2010/main" val="933614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M" dirty="0"/>
          </a:p>
        </p:txBody>
      </p:sp>
      <p:sp>
        <p:nvSpPr>
          <p:cNvPr id="4" name="Slide Number Placeholder 3"/>
          <p:cNvSpPr>
            <a:spLocks noGrp="1"/>
          </p:cNvSpPr>
          <p:nvPr>
            <p:ph type="sldNum" sz="quarter" idx="5"/>
          </p:nvPr>
        </p:nvSpPr>
        <p:spPr/>
        <p:txBody>
          <a:bodyPr/>
          <a:lstStyle/>
          <a:p>
            <a:fld id="{134D75AB-0EB3-B845-A42D-C75BC5FC76ED}" type="slidenum">
              <a:rPr lang="en-US" smtClean="0"/>
              <a:t>4</a:t>
            </a:fld>
            <a:endParaRPr lang="en-US"/>
          </a:p>
        </p:txBody>
      </p:sp>
    </p:spTree>
    <p:extLst>
      <p:ext uri="{BB962C8B-B14F-4D97-AF65-F5344CB8AC3E}">
        <p14:creationId xmlns:p14="http://schemas.microsoft.com/office/powerpoint/2010/main" val="2123542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2949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21</a:t>
            </a:fld>
            <a:endParaRPr lang="en-US" altLang="en-US" dirty="0"/>
          </a:p>
        </p:txBody>
      </p:sp>
    </p:spTree>
    <p:extLst>
      <p:ext uri="{BB962C8B-B14F-4D97-AF65-F5344CB8AC3E}">
        <p14:creationId xmlns:p14="http://schemas.microsoft.com/office/powerpoint/2010/main" val="4098919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E0BC0C9-E1C8-43B4-B02D-558783360CD4}"/>
              </a:ext>
            </a:extLst>
          </p:cNvPr>
          <p:cNvSpPr>
            <a:spLocks noGrp="1" noChangeArrowheads="1"/>
          </p:cNvSpPr>
          <p:nvPr>
            <p:ph type="ctrTitle" idx="4294967295"/>
          </p:nvPr>
        </p:nvSpPr>
        <p:spPr>
          <a:xfrm>
            <a:off x="4645152" y="1837944"/>
            <a:ext cx="6967728" cy="2624328"/>
          </a:xfrm>
        </p:spPr>
        <p:txBody>
          <a:bodyPr anchor="ctr">
            <a:normAutofit fontScale="90000"/>
          </a:bodyPr>
          <a:lstStyle>
            <a:lvl1pPr algn="ctr">
              <a:defRPr sz="4400" b="0">
                <a:solidFill>
                  <a:schemeClr val="accent3"/>
                </a:solidFill>
                <a:latin typeface="+mj-lt"/>
              </a:defRPr>
            </a:lvl1pPr>
          </a:lstStyle>
          <a:p>
            <a:pPr algn="l" eaLnBrk="1" hangingPunct="1"/>
            <a:r>
              <a:rPr lang="en-US" altLang="en-US" sz="6600" b="1">
                <a:latin typeface="+mn-lt"/>
              </a:rPr>
              <a:t>Click to edit Master title style</a:t>
            </a:r>
            <a:endParaRPr lang="en-US" altLang="en-US" sz="6600" b="1" dirty="0">
              <a:latin typeface="+mn-lt"/>
            </a:endParaRPr>
          </a:p>
        </p:txBody>
      </p:sp>
    </p:spTree>
    <p:extLst>
      <p:ext uri="{BB962C8B-B14F-4D97-AF65-F5344CB8AC3E}">
        <p14:creationId xmlns:p14="http://schemas.microsoft.com/office/powerpoint/2010/main" val="3355989787"/>
      </p:ext>
    </p:extLst>
  </p:cSld>
  <p:clrMapOvr>
    <a:masterClrMapping/>
  </p:clrMapOvr>
  <p:extLst>
    <p:ext uri="{DCECCB84-F9BA-43D5-87BE-67443E8EF086}">
      <p15:sldGuideLst xmlns:p15="http://schemas.microsoft.com/office/powerpoint/2012/main">
        <p15:guide id="1" pos="280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Edit Master text styles</a:t>
            </a:r>
          </a:p>
          <a:p>
            <a:pPr lvl="1"/>
            <a:r>
              <a:rPr lang="en-US"/>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6858000" y="715963"/>
            <a:ext cx="4572000" cy="4654823"/>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2" name="Title 1">
            <a:extLst>
              <a:ext uri="{FF2B5EF4-FFF2-40B4-BE49-F238E27FC236}">
                <a16:creationId xmlns:a16="http://schemas.microsoft.com/office/drawing/2014/main" id="{6CD6C0B2-9A48-4C93-B61B-29BAD5AA5861}"/>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807997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Edit Master text styles</a:t>
            </a:r>
          </a:p>
          <a:p>
            <a:pPr lvl="1"/>
            <a:r>
              <a:rPr lang="en-US"/>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7" name="Title 1">
            <a:extLst>
              <a:ext uri="{FF2B5EF4-FFF2-40B4-BE49-F238E27FC236}">
                <a16:creationId xmlns:a16="http://schemas.microsoft.com/office/drawing/2014/main" id="{EF84A5CD-78E4-4FA4-A69A-69BA623DCDE9}"/>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362477047"/>
      </p:ext>
    </p:extLst>
  </p:cSld>
  <p:clrMapOvr>
    <a:masterClrMapping/>
  </p:clrMapOvr>
  <p:extLst>
    <p:ext uri="{DCECCB84-F9BA-43D5-87BE-67443E8EF086}">
      <p15:sldGuideLst xmlns:p15="http://schemas.microsoft.com/office/powerpoint/2012/main">
        <p15:guide id="1" orient="horz" pos="3672">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Edit Master text styles</a:t>
            </a:r>
          </a:p>
          <a:p>
            <a:pPr lvl="1"/>
            <a:r>
              <a:rPr lang="en-US"/>
              <a:t>Second level</a:t>
            </a:r>
          </a:p>
        </p:txBody>
      </p:sp>
      <p:sp>
        <p:nvSpPr>
          <p:cNvPr id="5" name="Title 1">
            <a:extLst>
              <a:ext uri="{FF2B5EF4-FFF2-40B4-BE49-F238E27FC236}">
                <a16:creationId xmlns:a16="http://schemas.microsoft.com/office/drawing/2014/main" id="{A161FF1D-90EC-45F2-A73E-1903E6F9A72D}"/>
              </a:ext>
            </a:extLst>
          </p:cNvPr>
          <p:cNvSpPr>
            <a:spLocks noGrp="1"/>
          </p:cNvSpPr>
          <p:nvPr>
            <p:ph type="title"/>
          </p:nvPr>
        </p:nvSpPr>
        <p:spPr>
          <a:xfrm>
            <a:off x="761999" y="715961"/>
            <a:ext cx="6476999"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31104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648201" y="1905000"/>
            <a:ext cx="6960704"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Edit Master text styles</a:t>
            </a:r>
          </a:p>
          <a:p>
            <a:pPr lvl="1"/>
            <a:r>
              <a:rPr lang="en-US"/>
              <a:t>Second level</a:t>
            </a:r>
          </a:p>
        </p:txBody>
      </p:sp>
      <p:sp>
        <p:nvSpPr>
          <p:cNvPr id="5" name="Title 1">
            <a:extLst>
              <a:ext uri="{FF2B5EF4-FFF2-40B4-BE49-F238E27FC236}">
                <a16:creationId xmlns:a16="http://schemas.microsoft.com/office/drawing/2014/main" id="{EBC916A3-2B6E-4719-959B-4D40B52E58AF}"/>
              </a:ext>
            </a:extLst>
          </p:cNvPr>
          <p:cNvSpPr>
            <a:spLocks noGrp="1"/>
          </p:cNvSpPr>
          <p:nvPr>
            <p:ph type="title"/>
          </p:nvPr>
        </p:nvSpPr>
        <p:spPr>
          <a:xfrm>
            <a:off x="4648201" y="715961"/>
            <a:ext cx="6960704"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86309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928">
          <p15:clr>
            <a:srgbClr val="5ACBF0"/>
          </p15:clr>
        </p15:guide>
        <p15:guide id="3" orient="horz" pos="2240">
          <p15:clr>
            <a:srgbClr val="5ACBF0"/>
          </p15:clr>
        </p15:guide>
        <p15:guide id="4" orient="horz" pos="2487">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5"/>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Tree>
    <p:extLst>
      <p:ext uri="{BB962C8B-B14F-4D97-AF65-F5344CB8AC3E}">
        <p14:creationId xmlns:p14="http://schemas.microsoft.com/office/powerpoint/2010/main" val="387040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4"/>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2" name="Graphic 1">
            <a:extLst>
              <a:ext uri="{FF2B5EF4-FFF2-40B4-BE49-F238E27FC236}">
                <a16:creationId xmlns:a16="http://schemas.microsoft.com/office/drawing/2014/main" id="{D4DB5AF3-A5ED-4D17-BD3C-81D11C4F94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72150" y="6086475"/>
            <a:ext cx="5953125" cy="771525"/>
          </a:xfrm>
          <a:prstGeom prst="rect">
            <a:avLst/>
          </a:prstGeom>
        </p:spPr>
      </p:pic>
      <p:pic>
        <p:nvPicPr>
          <p:cNvPr id="7" name="Graphic 6">
            <a:extLst>
              <a:ext uri="{FF2B5EF4-FFF2-40B4-BE49-F238E27FC236}">
                <a16:creationId xmlns:a16="http://schemas.microsoft.com/office/drawing/2014/main" id="{E420EFF2-8173-4E25-ADF3-8100FA16D4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2827596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pic>
        <p:nvPicPr>
          <p:cNvPr id="7" name="Graphic 6">
            <a:extLst>
              <a:ext uri="{FF2B5EF4-FFF2-40B4-BE49-F238E27FC236}">
                <a16:creationId xmlns:a16="http://schemas.microsoft.com/office/drawing/2014/main" id="{96A11B1F-F0BD-4D89-BF5D-45A1199819A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Tree>
    <p:extLst>
      <p:ext uri="{BB962C8B-B14F-4D97-AF65-F5344CB8AC3E}">
        <p14:creationId xmlns:p14="http://schemas.microsoft.com/office/powerpoint/2010/main" val="2896099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ttom Pattern Whit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2">
                    <a:lumMod val="75000"/>
                    <a:lumOff val="25000"/>
                  </a:schemeClr>
                </a:solidFill>
                <a:latin typeface="+mn-lt"/>
                <a:ea typeface="+mn-ea"/>
                <a:cs typeface="+mn-cs"/>
              </a:defRPr>
            </a:lvl1pPr>
          </a:lstStyle>
          <a:p>
            <a:pPr lvl="0"/>
            <a:r>
              <a:rPr lang="en-US"/>
              <a:t>Insert content here</a:t>
            </a:r>
          </a:p>
        </p:txBody>
      </p:sp>
    </p:spTree>
    <p:extLst>
      <p:ext uri="{BB962C8B-B14F-4D97-AF65-F5344CB8AC3E}">
        <p14:creationId xmlns:p14="http://schemas.microsoft.com/office/powerpoint/2010/main" val="245088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171A834B-FAC3-4C97-AEAE-75A4B8BAA81B}"/>
              </a:ext>
            </a:extLst>
          </p:cNvPr>
          <p:cNvSpPr>
            <a:spLocks noGrp="1"/>
          </p:cNvSpPr>
          <p:nvPr>
            <p:ph type="title"/>
          </p:nvPr>
        </p:nvSpPr>
        <p:spPr>
          <a:xfrm>
            <a:off x="762000" y="715964"/>
            <a:ext cx="9144000" cy="646332"/>
          </a:xfrm>
        </p:spPr>
        <p:txBody>
          <a:bodyPr vert="horz" lIns="91440" tIns="45720" rIns="91440" bIns="45720" rtlCol="0">
            <a:normAutofit/>
          </a:bodyPr>
          <a:lstStyle>
            <a:lvl1pPr>
              <a:defRPr lang="en-US" sz="4000" b="1">
                <a:solidFill>
                  <a:schemeClr val="accent4"/>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289454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825666-D956-4690-9248-F992009DAFE3}" type="datetime1">
              <a:rPr lang="en-US" smtClean="0"/>
              <a:t>3/24/2024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3497652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DEE4852D-A04E-4CE4-B0A3-0D4C10280AA4}" type="datetime1">
              <a:rPr lang="en-US" smtClean="0"/>
              <a:t>3/24/2024</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8A72560-03F6-074F-9116-AE0B4A4F38E2}"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0526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F78B9B-E91A-44A7-9838-7338F872A375}" type="datetime1">
              <a:rPr lang="en-US" smtClean="0"/>
              <a:t>3/24/2024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3031589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437C68-D867-4832-AE9D-617D10205098}" type="datetime1">
              <a:rPr lang="en-US" smtClean="0"/>
              <a:t>3/24/2024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72560-03F6-074F-9116-AE0B4A4F38E2}"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69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FB8298-A356-47C9-9B6E-A4F18E7A4E44}" type="datetime1">
              <a:rPr lang="en-US" smtClean="0"/>
              <a:t>3/24/2024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2488462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C2C2C5-F3E0-49EE-A9CA-B98C382A7852}" type="datetime1">
              <a:rPr lang="en-US" smtClean="0"/>
              <a:t>3/24/2024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1430190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8EC7B9-FE29-4DC8-9C95-0762FF9F611A}" type="datetime1">
              <a:rPr lang="en-US" smtClean="0"/>
              <a:t>3/24/2024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2470316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6B0B52-7E9C-4396-8966-E4FCC6505471}" type="datetime1">
              <a:rPr lang="en-US" smtClean="0"/>
              <a:t>3/24/2024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3328347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3133D2-6A7D-4FED-B45C-2FD1A58DCCD1}" type="datetime1">
              <a:rPr lang="en-US" smtClean="0"/>
              <a:t>3/24/2024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1053568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26760F-D031-4577-80F3-7CBCD32392EB}" type="datetime1">
              <a:rPr lang="en-US" smtClean="0"/>
              <a:t>3/24/2024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28138502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96F125-ECFC-42A0-A3D2-7EC1567CD005}" type="datetime1">
              <a:rPr lang="en-US" smtClean="0"/>
              <a:t>3/24/2024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806435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658FB2-AF36-4950-B627-50AA3B68EC23}" type="datetime1">
              <a:rPr lang="en-US" smtClean="0"/>
              <a:t>3/24/2024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72560-03F6-074F-9116-AE0B4A4F38E2}" type="slidenum">
              <a:rPr lang="en-US" smtClean="0"/>
              <a:t>‹#›</a:t>
            </a:fld>
            <a:endParaRPr lang="en-US"/>
          </a:p>
        </p:txBody>
      </p:sp>
    </p:spTree>
    <p:extLst>
      <p:ext uri="{BB962C8B-B14F-4D97-AF65-F5344CB8AC3E}">
        <p14:creationId xmlns:p14="http://schemas.microsoft.com/office/powerpoint/2010/main" val="4926110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ottom Pattern Whit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2">
                    <a:lumMod val="75000"/>
                    <a:lumOff val="25000"/>
                  </a:schemeClr>
                </a:solidFill>
                <a:latin typeface="+mn-lt"/>
                <a:ea typeface="+mn-ea"/>
                <a:cs typeface="+mn-cs"/>
              </a:defRPr>
            </a:lvl1pPr>
          </a:lstStyle>
          <a:p>
            <a:pPr lvl="0"/>
            <a:r>
              <a:rPr lang="en-US"/>
              <a:t>Insert content here</a:t>
            </a:r>
          </a:p>
        </p:txBody>
      </p:sp>
    </p:spTree>
    <p:extLst>
      <p:ext uri="{BB962C8B-B14F-4D97-AF65-F5344CB8AC3E}">
        <p14:creationId xmlns:p14="http://schemas.microsoft.com/office/powerpoint/2010/main" val="2828682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spTree>
    <p:extLst>
      <p:ext uri="{BB962C8B-B14F-4D97-AF65-F5344CB8AC3E}">
        <p14:creationId xmlns:p14="http://schemas.microsoft.com/office/powerpoint/2010/main" val="2686555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171A834B-FAC3-4C97-AEAE-75A4B8BAA81B}"/>
              </a:ext>
            </a:extLst>
          </p:cNvPr>
          <p:cNvSpPr>
            <a:spLocks noGrp="1"/>
          </p:cNvSpPr>
          <p:nvPr>
            <p:ph type="title"/>
          </p:nvPr>
        </p:nvSpPr>
        <p:spPr>
          <a:xfrm>
            <a:off x="762000" y="715964"/>
            <a:ext cx="9144000" cy="646332"/>
          </a:xfrm>
        </p:spPr>
        <p:txBody>
          <a:bodyPr vert="horz" lIns="91440" tIns="45720" rIns="91440" bIns="45720" rtlCol="0">
            <a:normAutofit/>
          </a:bodyPr>
          <a:lstStyle>
            <a:lvl1pPr>
              <a:defRPr lang="en-US" sz="4000" b="1">
                <a:solidFill>
                  <a:schemeClr val="accent4"/>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989327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8AE6C4-F930-4A1E-880D-3E18F56D9745}" type="datetime1">
              <a:rPr lang="en-US" altLang="en-US" smtClean="0"/>
              <a:t>3/24/2024</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07846020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240DE39-7051-417D-BBB7-2573B6C143D9}" type="datetime1">
              <a:rPr lang="en-US" altLang="en-US" smtClean="0"/>
              <a:t>3/24/2024</a:t>
            </a:fld>
            <a:endParaRPr lang="en-US" alt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lt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236709544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676" r:id="rId14"/>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microsoft.com/office/2007/relationships/media" Target="../media/media1.wav"/><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13.xml"/><Relationship Id="rId7" Type="http://schemas.openxmlformats.org/officeDocument/2006/relationships/diagramColors" Target="../diagrams/colors1.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3.xml"/><Relationship Id="rId7" Type="http://schemas.openxmlformats.org/officeDocument/2006/relationships/hyperlink" Target="https://youtu.be/-2agKXF6y6E" TargetMode="Externa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10.png"/><Relationship Id="rId11" Type="http://schemas.openxmlformats.org/officeDocument/2006/relationships/hyperlink" Target="https://youtu.be/Bz-VdCA7qZ4" TargetMode="External"/><Relationship Id="rId5" Type="http://schemas.openxmlformats.org/officeDocument/2006/relationships/hyperlink" Target="https://youtu.be/j8X-oXCQGk8" TargetMode="External"/><Relationship Id="rId10"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hyperlink" Target="https://www.youtube.com/watch?v=Bz-VdCA7qZ4"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3.xml"/><Relationship Id="rId7" Type="http://schemas.openxmlformats.org/officeDocument/2006/relationships/hyperlink" Target="https://youtu.be/-2agKXF6y6E" TargetMode="External"/><Relationship Id="rId2" Type="http://schemas.microsoft.com/office/2007/relationships/media" Target="../media/media4.wav"/><Relationship Id="rId1" Type="http://schemas.openxmlformats.org/officeDocument/2006/relationships/audio" Target="NULL" TargetMode="External"/><Relationship Id="rId6" Type="http://schemas.openxmlformats.org/officeDocument/2006/relationships/image" Target="../media/image10.png"/><Relationship Id="rId11" Type="http://schemas.openxmlformats.org/officeDocument/2006/relationships/image" Target="../media/image8.png"/><Relationship Id="rId5" Type="http://schemas.openxmlformats.org/officeDocument/2006/relationships/hyperlink" Target="https://youtu.be/j8X-oXCQGk8" TargetMode="External"/><Relationship Id="rId10" Type="http://schemas.openxmlformats.org/officeDocument/2006/relationships/image" Target="../media/image12.png"/><Relationship Id="rId4" Type="http://schemas.openxmlformats.org/officeDocument/2006/relationships/notesSlide" Target="../notesSlides/notesSlide1.xml"/><Relationship Id="rId9" Type="http://schemas.openxmlformats.org/officeDocument/2006/relationships/hyperlink" Target="https://www.youtube.com/watch?v=Bz-VdCA7qZ4"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microsoft.com/office/2007/relationships/media" Target="../media/media5.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8.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3.xml"/><Relationship Id="rId7" Type="http://schemas.openxmlformats.org/officeDocument/2006/relationships/image" Target="../media/image19.jpeg"/><Relationship Id="rId2" Type="http://schemas.microsoft.com/office/2007/relationships/media" Target="../media/media8.mp3"/><Relationship Id="rId1" Type="http://schemas.openxmlformats.org/officeDocument/2006/relationships/audio" Target="NULL" TargetMode="Externa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3.xml"/><Relationship Id="rId7" Type="http://schemas.openxmlformats.org/officeDocument/2006/relationships/image" Target="../media/image22.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3.xml"/><Relationship Id="rId7" Type="http://schemas.openxmlformats.org/officeDocument/2006/relationships/image" Target="../media/image19.jpe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8.pn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microsoft.com/office/2007/relationships/media" Target="../media/media12.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microsoft.com/office/2007/relationships/media" Target="../media/media14.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3.xml"/><Relationship Id="rId5" Type="http://schemas.openxmlformats.org/officeDocument/2006/relationships/image" Target="../media/image19.jpe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B9D97-8CD7-2F42-A8A5-0DA37F4F86F2}"/>
              </a:ext>
            </a:extLst>
          </p:cNvPr>
          <p:cNvSpPr>
            <a:spLocks noGrp="1"/>
          </p:cNvSpPr>
          <p:nvPr>
            <p:ph type="title"/>
          </p:nvPr>
        </p:nvSpPr>
        <p:spPr>
          <a:xfrm>
            <a:off x="8099489" y="609600"/>
            <a:ext cx="3797439" cy="2483796"/>
          </a:xfrm>
        </p:spPr>
        <p:txBody>
          <a:bodyPr>
            <a:noAutofit/>
          </a:bodyPr>
          <a:lstStyle/>
          <a:p>
            <a:r>
              <a:rPr lang="en-US" sz="4000" dirty="0">
                <a:latin typeface="Arial" panose="020B0604020202020204" pitchFamily="34" charset="0"/>
                <a:cs typeface="Arial" panose="020B0604020202020204" pitchFamily="34" charset="0"/>
              </a:rPr>
              <a:t>Developing School-to-Work Transition Plans</a:t>
            </a:r>
          </a:p>
        </p:txBody>
      </p:sp>
      <p:sp>
        <p:nvSpPr>
          <p:cNvPr id="3" name="Subtitle 2">
            <a:extLst>
              <a:ext uri="{FF2B5EF4-FFF2-40B4-BE49-F238E27FC236}">
                <a16:creationId xmlns:a16="http://schemas.microsoft.com/office/drawing/2014/main" id="{57BDBC3C-DF77-8345-B78A-778A29F1FC38}"/>
              </a:ext>
            </a:extLst>
          </p:cNvPr>
          <p:cNvSpPr>
            <a:spLocks noGrp="1"/>
          </p:cNvSpPr>
          <p:nvPr>
            <p:ph sz="half" idx="1"/>
          </p:nvPr>
        </p:nvSpPr>
        <p:spPr>
          <a:xfrm>
            <a:off x="8099489" y="4555244"/>
            <a:ext cx="3797439" cy="1165858"/>
          </a:xfrm>
        </p:spPr>
        <p:txBody>
          <a:bodyPr>
            <a:normAutofit/>
          </a:bodyPr>
          <a:lstStyle/>
          <a:p>
            <a:pPr marL="45720" indent="0">
              <a:lnSpc>
                <a:spcPct val="100000"/>
              </a:lnSpc>
              <a:spcBef>
                <a:spcPts val="0"/>
              </a:spcBef>
              <a:buNone/>
            </a:pPr>
            <a:r>
              <a:rPr lang="en-US" i="1" dirty="0">
                <a:solidFill>
                  <a:srgbClr val="FF0000"/>
                </a:solidFill>
              </a:rPr>
              <a:t>PRESENTER</a:t>
            </a:r>
          </a:p>
          <a:p>
            <a:pPr marL="45720" indent="0">
              <a:lnSpc>
                <a:spcPct val="100000"/>
              </a:lnSpc>
              <a:spcBef>
                <a:spcPts val="0"/>
              </a:spcBef>
              <a:buNone/>
            </a:pPr>
            <a:r>
              <a:rPr lang="en-US" i="1" dirty="0"/>
              <a:t>Michele A. Meredith (PhD)</a:t>
            </a:r>
          </a:p>
          <a:p>
            <a:pPr marL="45720" indent="0">
              <a:lnSpc>
                <a:spcPct val="100000"/>
              </a:lnSpc>
              <a:spcBef>
                <a:spcPts val="0"/>
              </a:spcBef>
              <a:buNone/>
            </a:pPr>
            <a:r>
              <a:rPr lang="en-US" i="1" dirty="0"/>
              <a:t>July 2023</a:t>
            </a:r>
          </a:p>
          <a:p>
            <a:pPr marL="45720" indent="0">
              <a:lnSpc>
                <a:spcPct val="100000"/>
              </a:lnSpc>
              <a:spcBef>
                <a:spcPts val="0"/>
              </a:spcBef>
              <a:buNone/>
            </a:pPr>
            <a:endParaRPr lang="en-US" i="1" dirty="0"/>
          </a:p>
        </p:txBody>
      </p:sp>
      <p:pic>
        <p:nvPicPr>
          <p:cNvPr id="5" name="Picture 4">
            <a:extLst>
              <a:ext uri="{FF2B5EF4-FFF2-40B4-BE49-F238E27FC236}">
                <a16:creationId xmlns:a16="http://schemas.microsoft.com/office/drawing/2014/main" id="{FDAB3B0F-9015-8304-2B8E-70DE69AD7075}"/>
              </a:ext>
            </a:extLst>
          </p:cNvPr>
          <p:cNvPicPr>
            <a:picLocks noChangeAspect="1"/>
          </p:cNvPicPr>
          <p:nvPr/>
        </p:nvPicPr>
        <p:blipFill>
          <a:blip r:embed="rId4"/>
          <a:stretch>
            <a:fillRect/>
          </a:stretch>
        </p:blipFill>
        <p:spPr>
          <a:xfrm>
            <a:off x="311283" y="325877"/>
            <a:ext cx="7788206" cy="6230565"/>
          </a:xfrm>
          <a:prstGeom prst="rect">
            <a:avLst/>
          </a:prstGeom>
        </p:spPr>
      </p:pic>
      <p:pic>
        <p:nvPicPr>
          <p:cNvPr id="4" name="S1-UNICEF_STWT.TeacherWorkshop-S1">
            <a:hlinkClick r:id="" action="ppaction://media"/>
            <a:extLst>
              <a:ext uri="{FF2B5EF4-FFF2-40B4-BE49-F238E27FC236}">
                <a16:creationId xmlns:a16="http://schemas.microsoft.com/office/drawing/2014/main" id="{C0D65020-7510-7FF7-C031-E84C3D6CF3EA}"/>
              </a:ext>
            </a:extLst>
          </p:cNvPr>
          <p:cNvPicPr>
            <a:picLocks noChangeAspect="1"/>
          </p:cNvPicPr>
          <p:nvPr>
            <a:audioFile r:link="rId1"/>
            <p:extLst>
              <p:ext uri="{DAA4B4D4-6D71-4841-9C94-3DE7FCFB9230}">
                <p14:media xmlns:p14="http://schemas.microsoft.com/office/powerpoint/2010/main" r:embed="rId2">
                  <p14:trim st="2300"/>
                </p14:media>
              </p:ext>
            </p:extLst>
          </p:nvPr>
        </p:nvPicPr>
        <p:blipFill>
          <a:blip r:embed="rId5"/>
          <a:stretch>
            <a:fillRect/>
          </a:stretch>
        </p:blipFill>
        <p:spPr>
          <a:xfrm>
            <a:off x="11293246" y="3320649"/>
            <a:ext cx="487363" cy="487363"/>
          </a:xfrm>
          <a:prstGeom prst="rect">
            <a:avLst/>
          </a:prstGeom>
        </p:spPr>
      </p:pic>
      <p:sp>
        <p:nvSpPr>
          <p:cNvPr id="7" name="Action Button: Go Forward or Next 6">
            <a:hlinkClick r:id="" action="ppaction://hlinkshowjump?jump=nextslide" highlightClick="1"/>
            <a:extLst>
              <a:ext uri="{FF2B5EF4-FFF2-40B4-BE49-F238E27FC236}">
                <a16:creationId xmlns:a16="http://schemas.microsoft.com/office/drawing/2014/main" id="{93F502BB-5E05-C624-F4FB-E30B69A3BE33}"/>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8098010"/>
      </p:ext>
    </p:extLst>
  </p:cSld>
  <p:clrMapOvr>
    <a:masterClrMapping/>
  </p:clrMapOvr>
  <p:transition spd="med" advClick="0" advTm="2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750"/>
                                  </p:stCondLst>
                                  <p:childTnLst>
                                    <p:cmd type="call" cmd="playFrom(0.0)">
                                      <p:cBhvr>
                                        <p:cTn id="6" dur="24700" fill="hold"/>
                                        <p:tgtEl>
                                          <p:spTgt spid="4"/>
                                        </p:tgtEl>
                                      </p:cBhvr>
                                    </p:cmd>
                                  </p:childTnLst>
                                </p:cTn>
                              </p:par>
                              <p:par>
                                <p:cTn id="7" presetID="21" presetClass="entr" presetSubtype="1"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animEffect transition="in" filter="wheel(1)">
                                      <p:cBhvr>
                                        <p:cTn id="9" dur="2000"/>
                                        <p:tgtEl>
                                          <p:spTgt spid="5"/>
                                        </p:tgtEl>
                                      </p:cBhvr>
                                    </p:animEffect>
                                  </p:childTnLst>
                                </p:cTn>
                              </p:par>
                              <p:par>
                                <p:cTn id="10" presetID="53" presetClass="entr" presetSubtype="16" fill="hold" grpId="0" nodeType="withEffect">
                                  <p:stCondLst>
                                    <p:cond delay="1750"/>
                                  </p:stCondLst>
                                  <p:childTnLst>
                                    <p:set>
                                      <p:cBhvr>
                                        <p:cTn id="11" dur="1" fill="hold">
                                          <p:stCondLst>
                                            <p:cond delay="0"/>
                                          </p:stCondLst>
                                        </p:cTn>
                                        <p:tgtEl>
                                          <p:spTgt spid="2"/>
                                        </p:tgtEl>
                                        <p:attrNameLst>
                                          <p:attrName>style.visibility</p:attrName>
                                        </p:attrNameLst>
                                      </p:cBhvr>
                                      <p:to>
                                        <p:strVal val="visible"/>
                                      </p:to>
                                    </p:set>
                                    <p:anim calcmode="lin" valueType="num">
                                      <p:cBhvr>
                                        <p:cTn id="12" dur="2000" fill="hold"/>
                                        <p:tgtEl>
                                          <p:spTgt spid="2"/>
                                        </p:tgtEl>
                                        <p:attrNameLst>
                                          <p:attrName>ppt_w</p:attrName>
                                        </p:attrNameLst>
                                      </p:cBhvr>
                                      <p:tavLst>
                                        <p:tav tm="0">
                                          <p:val>
                                            <p:fltVal val="0"/>
                                          </p:val>
                                        </p:tav>
                                        <p:tav tm="100000">
                                          <p:val>
                                            <p:strVal val="#ppt_w"/>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Effect transition="in" filter="fade">
                                      <p:cBhvr>
                                        <p:cTn id="14" dur="2000"/>
                                        <p:tgtEl>
                                          <p:spTgt spid="2"/>
                                        </p:tgtEl>
                                      </p:cBhvr>
                                    </p:animEffect>
                                  </p:childTnLst>
                                </p:cTn>
                              </p:par>
                              <p:par>
                                <p:cTn id="15" presetID="42" presetClass="entr" presetSubtype="0" fill="hold" grpId="0" nodeType="withEffect">
                                  <p:stCondLst>
                                    <p:cond delay="300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500"/>
                                        <p:tgtEl>
                                          <p:spTgt spid="3">
                                            <p:txEl>
                                              <p:pRg st="0" end="0"/>
                                            </p:txEl>
                                          </p:spTgt>
                                        </p:tgtEl>
                                      </p:cBhvr>
                                    </p:animEffect>
                                    <p:anim calcmode="lin" valueType="num">
                                      <p:cBhvr>
                                        <p:cTn id="18"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500" fill="hold"/>
                                        <p:tgtEl>
                                          <p:spTgt spid="3">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00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500"/>
                                        <p:tgtEl>
                                          <p:spTgt spid="3">
                                            <p:txEl>
                                              <p:pRg st="1" end="1"/>
                                            </p:txEl>
                                          </p:spTgt>
                                        </p:tgtEl>
                                      </p:cBhvr>
                                    </p:animEffect>
                                    <p:anim calcmode="lin" valueType="num">
                                      <p:cBhvr>
                                        <p:cTn id="23"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500" fill="hold"/>
                                        <p:tgtEl>
                                          <p:spTgt spid="3">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300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500"/>
                                        <p:tgtEl>
                                          <p:spTgt spid="3">
                                            <p:txEl>
                                              <p:pRg st="2" end="2"/>
                                            </p:txEl>
                                          </p:spTgt>
                                        </p:tgtEl>
                                      </p:cBhvr>
                                    </p:animEffect>
                                    <p:anim calcmode="lin" valueType="num">
                                      <p:cBhvr>
                                        <p:cTn id="28"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30"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A0ACDBD-8617-7141-A1C1-23CCB47AE6E6}"/>
              </a:ext>
            </a:extLst>
          </p:cNvPr>
          <p:cNvGraphicFramePr>
            <a:graphicFrameLocks noGrp="1"/>
          </p:cNvGraphicFramePr>
          <p:nvPr>
            <p:ph idx="1"/>
            <p:extLst>
              <p:ext uri="{D42A27DB-BD31-4B8C-83A1-F6EECF244321}">
                <p14:modId xmlns:p14="http://schemas.microsoft.com/office/powerpoint/2010/main" val="2642713406"/>
              </p:ext>
            </p:extLst>
          </p:nvPr>
        </p:nvGraphicFramePr>
        <p:xfrm>
          <a:off x="748145" y="522514"/>
          <a:ext cx="10604665" cy="60089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A762A8B0-0134-CF40-98A2-7F80520A49E1}"/>
              </a:ext>
            </a:extLst>
          </p:cNvPr>
          <p:cNvSpPr txBox="1"/>
          <p:nvPr/>
        </p:nvSpPr>
        <p:spPr>
          <a:xfrm>
            <a:off x="7198469" y="2281258"/>
            <a:ext cx="1737208" cy="1015663"/>
          </a:xfrm>
          <a:prstGeom prst="rect">
            <a:avLst/>
          </a:prstGeom>
          <a:noFill/>
        </p:spPr>
        <p:txBody>
          <a:bodyPr wrap="square" rtlCol="0">
            <a:spAutoFit/>
          </a:bodyPr>
          <a:lstStyle/>
          <a:p>
            <a:pPr algn="ctr"/>
            <a:r>
              <a:rPr lang="en-US" sz="2000" b="1" dirty="0"/>
              <a:t>General Educator or </a:t>
            </a:r>
          </a:p>
          <a:p>
            <a:pPr algn="ctr"/>
            <a:r>
              <a:rPr lang="en-US" sz="2000" b="1" dirty="0"/>
              <a:t>TVET Teacher</a:t>
            </a:r>
          </a:p>
        </p:txBody>
      </p:sp>
      <p:sp>
        <p:nvSpPr>
          <p:cNvPr id="7" name="TextBox 6">
            <a:extLst>
              <a:ext uri="{FF2B5EF4-FFF2-40B4-BE49-F238E27FC236}">
                <a16:creationId xmlns:a16="http://schemas.microsoft.com/office/drawing/2014/main" id="{390B90AF-C84F-DF4B-A976-1C1254C3A394}"/>
              </a:ext>
            </a:extLst>
          </p:cNvPr>
          <p:cNvSpPr txBox="1"/>
          <p:nvPr/>
        </p:nvSpPr>
        <p:spPr>
          <a:xfrm>
            <a:off x="5321029" y="1794644"/>
            <a:ext cx="1247288" cy="400110"/>
          </a:xfrm>
          <a:prstGeom prst="rect">
            <a:avLst/>
          </a:prstGeom>
          <a:noFill/>
        </p:spPr>
        <p:txBody>
          <a:bodyPr wrap="square" rtlCol="0">
            <a:spAutoFit/>
          </a:bodyPr>
          <a:lstStyle/>
          <a:p>
            <a:pPr algn="ctr"/>
            <a:r>
              <a:rPr lang="en-US" sz="2000" b="1" dirty="0"/>
              <a:t>Family</a:t>
            </a:r>
            <a:endParaRPr lang="en-US" b="1" dirty="0"/>
          </a:p>
        </p:txBody>
      </p:sp>
      <p:sp>
        <p:nvSpPr>
          <p:cNvPr id="8" name="TextBox 7">
            <a:extLst>
              <a:ext uri="{FF2B5EF4-FFF2-40B4-BE49-F238E27FC236}">
                <a16:creationId xmlns:a16="http://schemas.microsoft.com/office/drawing/2014/main" id="{9CD8FE99-200D-CA44-A982-0C176154D62A}"/>
              </a:ext>
            </a:extLst>
          </p:cNvPr>
          <p:cNvSpPr txBox="1"/>
          <p:nvPr/>
        </p:nvSpPr>
        <p:spPr>
          <a:xfrm>
            <a:off x="9025457" y="3325230"/>
            <a:ext cx="1864552" cy="1631216"/>
          </a:xfrm>
          <a:prstGeom prst="rect">
            <a:avLst/>
          </a:prstGeom>
          <a:noFill/>
        </p:spPr>
        <p:txBody>
          <a:bodyPr wrap="square" rtlCol="0">
            <a:spAutoFit/>
          </a:bodyPr>
          <a:lstStyle/>
          <a:p>
            <a:pPr algn="ctr"/>
            <a:r>
              <a:rPr lang="en-US" sz="2000" b="1" dirty="0">
                <a:solidFill>
                  <a:schemeClr val="bg1"/>
                </a:solidFill>
              </a:rPr>
              <a:t>School System Representative</a:t>
            </a:r>
          </a:p>
          <a:p>
            <a:pPr algn="ctr"/>
            <a:endParaRPr lang="en-US" sz="2000" b="1" dirty="0">
              <a:solidFill>
                <a:schemeClr val="bg1"/>
              </a:solidFill>
            </a:endParaRPr>
          </a:p>
          <a:p>
            <a:pPr algn="ctr"/>
            <a:r>
              <a:rPr lang="en-US" sz="2000" b="1" dirty="0">
                <a:solidFill>
                  <a:schemeClr val="bg1"/>
                </a:solidFill>
              </a:rPr>
              <a:t>Clinical Personnel</a:t>
            </a:r>
          </a:p>
        </p:txBody>
      </p:sp>
      <p:sp>
        <p:nvSpPr>
          <p:cNvPr id="9" name="TextBox 8">
            <a:extLst>
              <a:ext uri="{FF2B5EF4-FFF2-40B4-BE49-F238E27FC236}">
                <a16:creationId xmlns:a16="http://schemas.microsoft.com/office/drawing/2014/main" id="{712B92DB-2614-9D45-B075-FF2D7AEC4653}"/>
              </a:ext>
            </a:extLst>
          </p:cNvPr>
          <p:cNvSpPr txBox="1"/>
          <p:nvPr/>
        </p:nvSpPr>
        <p:spPr>
          <a:xfrm>
            <a:off x="7286017" y="4713029"/>
            <a:ext cx="1430471" cy="1015663"/>
          </a:xfrm>
          <a:prstGeom prst="rect">
            <a:avLst/>
          </a:prstGeom>
          <a:noFill/>
        </p:spPr>
        <p:txBody>
          <a:bodyPr wrap="square" rtlCol="0">
            <a:spAutoFit/>
          </a:bodyPr>
          <a:lstStyle/>
          <a:p>
            <a:pPr algn="ctr"/>
            <a:r>
              <a:rPr lang="en-US" sz="2000" b="1" dirty="0">
                <a:solidFill>
                  <a:schemeClr val="bg1"/>
                </a:solidFill>
              </a:rPr>
              <a:t>Transition Service Agency</a:t>
            </a:r>
          </a:p>
        </p:txBody>
      </p:sp>
      <p:sp>
        <p:nvSpPr>
          <p:cNvPr id="10" name="TextBox 9">
            <a:extLst>
              <a:ext uri="{FF2B5EF4-FFF2-40B4-BE49-F238E27FC236}">
                <a16:creationId xmlns:a16="http://schemas.microsoft.com/office/drawing/2014/main" id="{9D557E98-9956-184E-9D06-4201C441B5D7}"/>
              </a:ext>
            </a:extLst>
          </p:cNvPr>
          <p:cNvSpPr txBox="1"/>
          <p:nvPr/>
        </p:nvSpPr>
        <p:spPr>
          <a:xfrm>
            <a:off x="5191327" y="5374749"/>
            <a:ext cx="1809345" cy="707886"/>
          </a:xfrm>
          <a:prstGeom prst="rect">
            <a:avLst/>
          </a:prstGeom>
          <a:noFill/>
        </p:spPr>
        <p:txBody>
          <a:bodyPr wrap="square" rtlCol="0">
            <a:spAutoFit/>
          </a:bodyPr>
          <a:lstStyle/>
          <a:p>
            <a:pPr algn="ctr"/>
            <a:r>
              <a:rPr lang="en-US" sz="2000" b="1" dirty="0"/>
              <a:t>Advocate</a:t>
            </a:r>
          </a:p>
          <a:p>
            <a:pPr algn="ctr"/>
            <a:r>
              <a:rPr lang="en-US" sz="2000" b="1" dirty="0"/>
              <a:t>Family Support</a:t>
            </a:r>
          </a:p>
        </p:txBody>
      </p:sp>
      <p:sp>
        <p:nvSpPr>
          <p:cNvPr id="11" name="TextBox 10">
            <a:extLst>
              <a:ext uri="{FF2B5EF4-FFF2-40B4-BE49-F238E27FC236}">
                <a16:creationId xmlns:a16="http://schemas.microsoft.com/office/drawing/2014/main" id="{09A41499-12C5-5541-BE1D-A85A218E9CC7}"/>
              </a:ext>
            </a:extLst>
          </p:cNvPr>
          <p:cNvSpPr txBox="1"/>
          <p:nvPr/>
        </p:nvSpPr>
        <p:spPr>
          <a:xfrm>
            <a:off x="1282535" y="3740729"/>
            <a:ext cx="1531917" cy="707886"/>
          </a:xfrm>
          <a:prstGeom prst="rect">
            <a:avLst/>
          </a:prstGeom>
          <a:noFill/>
        </p:spPr>
        <p:txBody>
          <a:bodyPr wrap="square" rtlCol="0">
            <a:spAutoFit/>
          </a:bodyPr>
          <a:lstStyle/>
          <a:p>
            <a:pPr algn="ctr"/>
            <a:r>
              <a:rPr lang="en-US" sz="2000" b="1" dirty="0">
                <a:solidFill>
                  <a:schemeClr val="bg1"/>
                </a:solidFill>
              </a:rPr>
              <a:t>Guidance Counsellor</a:t>
            </a:r>
          </a:p>
        </p:txBody>
      </p:sp>
      <p:sp>
        <p:nvSpPr>
          <p:cNvPr id="2" name="TextBox 1">
            <a:extLst>
              <a:ext uri="{FF2B5EF4-FFF2-40B4-BE49-F238E27FC236}">
                <a16:creationId xmlns:a16="http://schemas.microsoft.com/office/drawing/2014/main" id="{2A07BD73-0C32-5E47-8CAE-629177798682}"/>
              </a:ext>
            </a:extLst>
          </p:cNvPr>
          <p:cNvSpPr txBox="1"/>
          <p:nvPr/>
        </p:nvSpPr>
        <p:spPr>
          <a:xfrm>
            <a:off x="727362" y="341004"/>
            <a:ext cx="5075005" cy="707886"/>
          </a:xfrm>
          <a:prstGeom prst="rect">
            <a:avLst/>
          </a:prstGeom>
          <a:noFill/>
        </p:spPr>
        <p:txBody>
          <a:bodyPr wrap="square" rtlCol="0">
            <a:spAutoFit/>
          </a:bodyPr>
          <a:lstStyle/>
          <a:p>
            <a:pPr algn="ctr"/>
            <a:r>
              <a:rPr lang="en-US" sz="4000" b="1" dirty="0"/>
              <a:t>STWT Planning Team</a:t>
            </a:r>
          </a:p>
        </p:txBody>
      </p:sp>
      <p:pic>
        <p:nvPicPr>
          <p:cNvPr id="3" name="S2-UNICEF_STWT.TeacherWorkshop -S2">
            <a:hlinkClick r:id="" action="ppaction://media"/>
            <a:extLst>
              <a:ext uri="{FF2B5EF4-FFF2-40B4-BE49-F238E27FC236}">
                <a16:creationId xmlns:a16="http://schemas.microsoft.com/office/drawing/2014/main" id="{06959036-C918-B608-7A19-080904EF3B4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63613" y="5374749"/>
            <a:ext cx="487363" cy="487363"/>
          </a:xfrm>
          <a:prstGeom prst="rect">
            <a:avLst/>
          </a:prstGeom>
        </p:spPr>
      </p:pic>
      <p:sp>
        <p:nvSpPr>
          <p:cNvPr id="13" name="Action Button: Go Forward or Next 12">
            <a:hlinkClick r:id="" action="ppaction://hlinkshowjump?jump=nextslide" highlightClick="1"/>
            <a:extLst>
              <a:ext uri="{FF2B5EF4-FFF2-40B4-BE49-F238E27FC236}">
                <a16:creationId xmlns:a16="http://schemas.microsoft.com/office/drawing/2014/main" id="{F53DD64C-F543-1B36-83A5-0AC58A60C4BD}"/>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Action Button: Go Back or Previous 13">
            <a:hlinkClick r:id="" action="ppaction://hlinkshowjump?jump=previousslide" highlightClick="1"/>
            <a:extLst>
              <a:ext uri="{FF2B5EF4-FFF2-40B4-BE49-F238E27FC236}">
                <a16:creationId xmlns:a16="http://schemas.microsoft.com/office/drawing/2014/main" id="{99CE0903-C157-419E-DA13-419046D985B1}"/>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Action Button: Blank 11">
            <a:hlinkClick r:id="" action="ppaction://hlinkshowjump?jump=endshow" highlightClick="1"/>
            <a:extLst>
              <a:ext uri="{FF2B5EF4-FFF2-40B4-BE49-F238E27FC236}">
                <a16:creationId xmlns:a16="http://schemas.microsoft.com/office/drawing/2014/main" id="{58FD5BFE-34ED-9813-014C-4D80670DE7F3}"/>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1265719741"/>
      </p:ext>
    </p:extLst>
  </p:cSld>
  <p:clrMapOvr>
    <a:masterClrMapping/>
  </p:clrMapOvr>
  <mc:AlternateContent xmlns:mc="http://schemas.openxmlformats.org/markup-compatibility/2006" xmlns:p14="http://schemas.microsoft.com/office/powerpoint/2010/main">
    <mc:Choice Requires="p14">
      <p:transition spd="slow" p14:dur="1250" advTm="129000">
        <p14:switch dir="r"/>
      </p:transition>
    </mc:Choice>
    <mc:Fallback xmlns="">
      <p:transition spd="slow" advTm="12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63D71-8390-EE43-B1BA-A5BC587104B4}"/>
              </a:ext>
            </a:extLst>
          </p:cNvPr>
          <p:cNvSpPr>
            <a:spLocks noGrp="1"/>
          </p:cNvSpPr>
          <p:nvPr>
            <p:ph type="title"/>
          </p:nvPr>
        </p:nvSpPr>
        <p:spPr/>
        <p:txBody>
          <a:bodyPr/>
          <a:lstStyle/>
          <a:p>
            <a:r>
              <a:rPr lang="en-US" b="1" dirty="0"/>
              <a:t>Task</a:t>
            </a:r>
          </a:p>
        </p:txBody>
      </p:sp>
      <p:sp>
        <p:nvSpPr>
          <p:cNvPr id="3" name="Content Placeholder 2">
            <a:extLst>
              <a:ext uri="{FF2B5EF4-FFF2-40B4-BE49-F238E27FC236}">
                <a16:creationId xmlns:a16="http://schemas.microsoft.com/office/drawing/2014/main" id="{ECC730FD-AF06-C543-AD29-63891512E1F1}"/>
              </a:ext>
            </a:extLst>
          </p:cNvPr>
          <p:cNvSpPr>
            <a:spLocks noGrp="1"/>
          </p:cNvSpPr>
          <p:nvPr>
            <p:ph idx="1"/>
          </p:nvPr>
        </p:nvSpPr>
        <p:spPr>
          <a:xfrm>
            <a:off x="1176128" y="4414679"/>
            <a:ext cx="10534427" cy="2114361"/>
          </a:xfrm>
        </p:spPr>
        <p:txBody>
          <a:bodyPr>
            <a:normAutofit/>
          </a:bodyPr>
          <a:lstStyle/>
          <a:p>
            <a:pPr marL="0" indent="0">
              <a:buNone/>
            </a:pPr>
            <a:r>
              <a:rPr lang="en-US" dirty="0"/>
              <a:t>Questions</a:t>
            </a:r>
          </a:p>
          <a:p>
            <a:r>
              <a:rPr lang="en-US" dirty="0"/>
              <a:t>What major points or issues have you identified from the videos?</a:t>
            </a:r>
          </a:p>
          <a:p>
            <a:r>
              <a:rPr lang="en-US" dirty="0"/>
              <a:t>What is eligibility-based decision making?</a:t>
            </a:r>
          </a:p>
          <a:p>
            <a:r>
              <a:rPr lang="en-US" dirty="0"/>
              <a:t>What interests or goals have these students shared in relation to transition planning? </a:t>
            </a:r>
          </a:p>
          <a:p>
            <a:endParaRPr lang="en-US" dirty="0"/>
          </a:p>
        </p:txBody>
      </p:sp>
      <p:pic>
        <p:nvPicPr>
          <p:cNvPr id="4" name="S3-UNICEF_STWT.TeacherWorkshop (1) (2) (online-audio-converter.com)">
            <a:hlinkClick r:id="" action="ppaction://media"/>
            <a:extLst>
              <a:ext uri="{FF2B5EF4-FFF2-40B4-BE49-F238E27FC236}">
                <a16:creationId xmlns:a16="http://schemas.microsoft.com/office/drawing/2014/main" id="{CCA761D4-A9D0-142E-FD52-63F9E3199C5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00378" y="4630138"/>
            <a:ext cx="487363" cy="487363"/>
          </a:xfrm>
          <a:prstGeom prst="rect">
            <a:avLst/>
          </a:prstGeom>
        </p:spPr>
      </p:pic>
      <p:pic>
        <p:nvPicPr>
          <p:cNvPr id="7" name="Picture 6">
            <a:hlinkClick r:id="rId5" tooltip="Transition Program"/>
            <a:extLst>
              <a:ext uri="{FF2B5EF4-FFF2-40B4-BE49-F238E27FC236}">
                <a16:creationId xmlns:a16="http://schemas.microsoft.com/office/drawing/2014/main" id="{125C84AD-F555-36BC-9324-E8C8F7396295}"/>
              </a:ext>
            </a:extLst>
          </p:cNvPr>
          <p:cNvPicPr>
            <a:picLocks noChangeAspect="1"/>
          </p:cNvPicPr>
          <p:nvPr/>
        </p:nvPicPr>
        <p:blipFill rotWithShape="1">
          <a:blip r:embed="rId6"/>
          <a:srcRect r="7045"/>
          <a:stretch/>
        </p:blipFill>
        <p:spPr>
          <a:xfrm>
            <a:off x="1492908" y="2486201"/>
            <a:ext cx="1566123" cy="845611"/>
          </a:xfrm>
          <a:prstGeom prst="rect">
            <a:avLst/>
          </a:prstGeom>
        </p:spPr>
      </p:pic>
      <p:pic>
        <p:nvPicPr>
          <p:cNvPr id="8" name="Picture 7">
            <a:hlinkClick r:id="rId7" tooltip="Transition Program - Open Doors"/>
            <a:extLst>
              <a:ext uri="{FF2B5EF4-FFF2-40B4-BE49-F238E27FC236}">
                <a16:creationId xmlns:a16="http://schemas.microsoft.com/office/drawing/2014/main" id="{3D4EE564-27A9-9F48-63E1-BB9FBC10769E}"/>
              </a:ext>
            </a:extLst>
          </p:cNvPr>
          <p:cNvPicPr>
            <a:picLocks noChangeAspect="1"/>
          </p:cNvPicPr>
          <p:nvPr/>
        </p:nvPicPr>
        <p:blipFill rotWithShape="1">
          <a:blip r:embed="rId8"/>
          <a:srcRect l="9993"/>
          <a:stretch/>
        </p:blipFill>
        <p:spPr>
          <a:xfrm>
            <a:off x="5011094" y="2390087"/>
            <a:ext cx="1971435" cy="1024456"/>
          </a:xfrm>
          <a:prstGeom prst="rect">
            <a:avLst/>
          </a:prstGeom>
        </p:spPr>
      </p:pic>
      <p:pic>
        <p:nvPicPr>
          <p:cNvPr id="9" name="Picture 8">
            <a:hlinkClick r:id="rId9" tooltip="Transition School-to-Work Program"/>
            <a:extLst>
              <a:ext uri="{FF2B5EF4-FFF2-40B4-BE49-F238E27FC236}">
                <a16:creationId xmlns:a16="http://schemas.microsoft.com/office/drawing/2014/main" id="{B22139BE-2FAA-F196-8AE6-17034C72861F}"/>
              </a:ext>
            </a:extLst>
          </p:cNvPr>
          <p:cNvPicPr>
            <a:picLocks noChangeAspect="1"/>
          </p:cNvPicPr>
          <p:nvPr/>
        </p:nvPicPr>
        <p:blipFill rotWithShape="1">
          <a:blip r:embed="rId10"/>
          <a:srcRect r="8672"/>
          <a:stretch/>
        </p:blipFill>
        <p:spPr>
          <a:xfrm>
            <a:off x="8894670" y="2559970"/>
            <a:ext cx="1600210" cy="871793"/>
          </a:xfrm>
          <a:prstGeom prst="rect">
            <a:avLst/>
          </a:prstGeom>
        </p:spPr>
      </p:pic>
      <p:sp>
        <p:nvSpPr>
          <p:cNvPr id="10" name="Content Placeholder 2">
            <a:extLst>
              <a:ext uri="{FF2B5EF4-FFF2-40B4-BE49-F238E27FC236}">
                <a16:creationId xmlns:a16="http://schemas.microsoft.com/office/drawing/2014/main" id="{4025E35C-7AA7-7E50-7D5C-DBDB1D10313B}"/>
              </a:ext>
            </a:extLst>
          </p:cNvPr>
          <p:cNvSpPr txBox="1">
            <a:spLocks/>
          </p:cNvSpPr>
          <p:nvPr/>
        </p:nvSpPr>
        <p:spPr>
          <a:xfrm>
            <a:off x="4902933" y="3443457"/>
            <a:ext cx="3549951" cy="755763"/>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buFont typeface="Corbel" pitchFamily="34" charset="0"/>
              <a:buNone/>
            </a:pPr>
            <a:r>
              <a:rPr lang="en-US" sz="1800" dirty="0">
                <a:hlinkClick r:id="rId7"/>
              </a:rPr>
              <a:t>https://youtu.be/-2agKXF6y6E</a:t>
            </a:r>
            <a:r>
              <a:rPr lang="en-US" sz="1800" dirty="0"/>
              <a:t> – Transition Program – Open Doors</a:t>
            </a:r>
          </a:p>
          <a:p>
            <a:pPr marL="45720" indent="0">
              <a:buNone/>
            </a:pPr>
            <a:endParaRPr lang="en-US" sz="1800" dirty="0"/>
          </a:p>
        </p:txBody>
      </p:sp>
      <p:sp>
        <p:nvSpPr>
          <p:cNvPr id="11" name="Content Placeholder 2">
            <a:extLst>
              <a:ext uri="{FF2B5EF4-FFF2-40B4-BE49-F238E27FC236}">
                <a16:creationId xmlns:a16="http://schemas.microsoft.com/office/drawing/2014/main" id="{0D771FF0-B1F9-15C7-7B5F-85C0BA7C9ED6}"/>
              </a:ext>
            </a:extLst>
          </p:cNvPr>
          <p:cNvSpPr txBox="1">
            <a:spLocks/>
          </p:cNvSpPr>
          <p:nvPr/>
        </p:nvSpPr>
        <p:spPr>
          <a:xfrm>
            <a:off x="1328816" y="3429000"/>
            <a:ext cx="3460429" cy="83820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None/>
            </a:pPr>
            <a:r>
              <a:rPr lang="en-US" sz="1800" dirty="0">
                <a:hlinkClick r:id="rId5"/>
              </a:rPr>
              <a:t>https://youtu.be/j8X-oXCQGk8</a:t>
            </a:r>
            <a:r>
              <a:rPr lang="en-US" sz="1800" dirty="0"/>
              <a:t> Transition Program</a:t>
            </a:r>
          </a:p>
        </p:txBody>
      </p:sp>
      <p:sp>
        <p:nvSpPr>
          <p:cNvPr id="14" name="Content Placeholder 2">
            <a:extLst>
              <a:ext uri="{FF2B5EF4-FFF2-40B4-BE49-F238E27FC236}">
                <a16:creationId xmlns:a16="http://schemas.microsoft.com/office/drawing/2014/main" id="{BCBA7DB1-3930-893E-E07A-EE87AFF77B38}"/>
              </a:ext>
            </a:extLst>
          </p:cNvPr>
          <p:cNvSpPr txBox="1">
            <a:spLocks/>
          </p:cNvSpPr>
          <p:nvPr/>
        </p:nvSpPr>
        <p:spPr>
          <a:xfrm>
            <a:off x="8738755" y="3438002"/>
            <a:ext cx="3221182" cy="976677"/>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nSpc>
                <a:spcPct val="100000"/>
              </a:lnSpc>
              <a:spcBef>
                <a:spcPts val="0"/>
              </a:spcBef>
              <a:buNone/>
            </a:pPr>
            <a:r>
              <a:rPr lang="en-US" sz="1800" dirty="0">
                <a:hlinkClick r:id="rId11"/>
              </a:rPr>
              <a:t>https://youtu.be/Bz-VdCA7qZ4</a:t>
            </a:r>
            <a:r>
              <a:rPr lang="en-US" sz="1800" dirty="0"/>
              <a:t> </a:t>
            </a:r>
          </a:p>
          <a:p>
            <a:pPr marL="45720" indent="0">
              <a:lnSpc>
                <a:spcPct val="100000"/>
              </a:lnSpc>
              <a:spcBef>
                <a:spcPts val="0"/>
              </a:spcBef>
              <a:buNone/>
            </a:pPr>
            <a:r>
              <a:rPr lang="en-US" sz="1800" dirty="0"/>
              <a:t>Transition School-to-Work Program</a:t>
            </a:r>
          </a:p>
        </p:txBody>
      </p:sp>
      <p:sp>
        <p:nvSpPr>
          <p:cNvPr id="15" name="Content Placeholder 2">
            <a:extLst>
              <a:ext uri="{FF2B5EF4-FFF2-40B4-BE49-F238E27FC236}">
                <a16:creationId xmlns:a16="http://schemas.microsoft.com/office/drawing/2014/main" id="{695B59C6-A74F-9E02-CCE0-1DAFBDC25D51}"/>
              </a:ext>
            </a:extLst>
          </p:cNvPr>
          <p:cNvSpPr txBox="1">
            <a:spLocks/>
          </p:cNvSpPr>
          <p:nvPr/>
        </p:nvSpPr>
        <p:spPr>
          <a:xfrm>
            <a:off x="1271059" y="1977986"/>
            <a:ext cx="9872871" cy="641706"/>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buFont typeface="Corbel" pitchFamily="34" charset="0"/>
              <a:buNone/>
            </a:pPr>
            <a:r>
              <a:rPr lang="en-US" dirty="0"/>
              <a:t>Click on the links below and watch the following videos.</a:t>
            </a:r>
          </a:p>
        </p:txBody>
      </p:sp>
      <p:sp>
        <p:nvSpPr>
          <p:cNvPr id="16" name="Action Button: Go Forward or Next 15">
            <a:hlinkClick r:id="" action="ppaction://hlinkshowjump?jump=nextslide" highlightClick="1"/>
            <a:extLst>
              <a:ext uri="{FF2B5EF4-FFF2-40B4-BE49-F238E27FC236}">
                <a16:creationId xmlns:a16="http://schemas.microsoft.com/office/drawing/2014/main" id="{1ADDD3EF-6785-3000-08FB-B0C39AD9D7C8}"/>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Action Button: Go Back or Previous 16">
            <a:hlinkClick r:id="" action="ppaction://hlinkshowjump?jump=previousslide" highlightClick="1"/>
            <a:extLst>
              <a:ext uri="{FF2B5EF4-FFF2-40B4-BE49-F238E27FC236}">
                <a16:creationId xmlns:a16="http://schemas.microsoft.com/office/drawing/2014/main" id="{26567F4D-081B-3588-0AC1-04CB7DB9E41E}"/>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Action Button: Blank 4">
            <a:hlinkClick r:id="" action="ppaction://hlinkshowjump?jump=endshow" highlightClick="1"/>
            <a:extLst>
              <a:ext uri="{FF2B5EF4-FFF2-40B4-BE49-F238E27FC236}">
                <a16:creationId xmlns:a16="http://schemas.microsoft.com/office/drawing/2014/main" id="{5F9BF846-FD5B-76C4-7AF0-AA8007CAEACB}"/>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3082915377"/>
      </p:ext>
    </p:extLst>
  </p:cSld>
  <p:clrMapOvr>
    <a:masterClrMapping/>
  </p:clrMapOvr>
  <mc:AlternateContent xmlns:mc="http://schemas.openxmlformats.org/markup-compatibility/2006" xmlns:p14="http://schemas.microsoft.com/office/powerpoint/2010/main">
    <mc:Choice Requires="p14">
      <p:transition spd="slow" p14:dur="2000" advClick="0" advTm="41000"/>
    </mc:Choice>
    <mc:Fallback xmlns="">
      <p:transition spd="slow" advClick="0" advTm="4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5ED15-062C-284E-A5FC-70593176C274}"/>
              </a:ext>
            </a:extLst>
          </p:cNvPr>
          <p:cNvSpPr>
            <a:spLocks noGrp="1"/>
          </p:cNvSpPr>
          <p:nvPr>
            <p:ph type="title"/>
          </p:nvPr>
        </p:nvSpPr>
        <p:spPr/>
        <p:txBody>
          <a:bodyPr/>
          <a:lstStyle/>
          <a:p>
            <a:r>
              <a:rPr lang="en-US" b="1" dirty="0"/>
              <a:t>Video Summary Discussion</a:t>
            </a:r>
          </a:p>
        </p:txBody>
      </p:sp>
      <p:sp>
        <p:nvSpPr>
          <p:cNvPr id="3" name="Content Placeholder 2">
            <a:extLst>
              <a:ext uri="{FF2B5EF4-FFF2-40B4-BE49-F238E27FC236}">
                <a16:creationId xmlns:a16="http://schemas.microsoft.com/office/drawing/2014/main" id="{1775D468-A473-4D46-95BE-CF67A24A6CEA}"/>
              </a:ext>
            </a:extLst>
          </p:cNvPr>
          <p:cNvSpPr>
            <a:spLocks noGrp="1"/>
          </p:cNvSpPr>
          <p:nvPr>
            <p:ph idx="1"/>
          </p:nvPr>
        </p:nvSpPr>
        <p:spPr/>
        <p:txBody>
          <a:bodyPr/>
          <a:lstStyle/>
          <a:p>
            <a:r>
              <a:rPr lang="en-US" dirty="0"/>
              <a:t>What major points or issues have you identified from the videos?</a:t>
            </a:r>
          </a:p>
          <a:p>
            <a:r>
              <a:rPr lang="en-US" dirty="0"/>
              <a:t>What is eligibility-based decision making?</a:t>
            </a:r>
          </a:p>
          <a:p>
            <a:r>
              <a:rPr lang="en-US" dirty="0"/>
              <a:t>What interests or goals have these students shared in relation to transition planning? </a:t>
            </a:r>
          </a:p>
        </p:txBody>
      </p:sp>
      <p:pic>
        <p:nvPicPr>
          <p:cNvPr id="5" name="Picture 4">
            <a:hlinkClick r:id="rId5" tooltip="Transition Program"/>
            <a:extLst>
              <a:ext uri="{FF2B5EF4-FFF2-40B4-BE49-F238E27FC236}">
                <a16:creationId xmlns:a16="http://schemas.microsoft.com/office/drawing/2014/main" id="{FC47C494-711A-2D28-9A3B-D2175E2B96AA}"/>
              </a:ext>
            </a:extLst>
          </p:cNvPr>
          <p:cNvPicPr>
            <a:picLocks noChangeAspect="1"/>
          </p:cNvPicPr>
          <p:nvPr/>
        </p:nvPicPr>
        <p:blipFill rotWithShape="1">
          <a:blip r:embed="rId6"/>
          <a:srcRect r="7045"/>
          <a:stretch/>
        </p:blipFill>
        <p:spPr>
          <a:xfrm>
            <a:off x="1143000" y="4076700"/>
            <a:ext cx="3492500" cy="1885737"/>
          </a:xfrm>
          <a:prstGeom prst="rect">
            <a:avLst/>
          </a:prstGeom>
        </p:spPr>
      </p:pic>
      <p:pic>
        <p:nvPicPr>
          <p:cNvPr id="7" name="Picture 6">
            <a:hlinkClick r:id="rId7" tooltip="Transition Program - Open Doors"/>
            <a:extLst>
              <a:ext uri="{FF2B5EF4-FFF2-40B4-BE49-F238E27FC236}">
                <a16:creationId xmlns:a16="http://schemas.microsoft.com/office/drawing/2014/main" id="{AC4C418D-208F-86F4-B9B3-1C611DE99EE9}"/>
              </a:ext>
            </a:extLst>
          </p:cNvPr>
          <p:cNvPicPr>
            <a:picLocks noChangeAspect="1"/>
          </p:cNvPicPr>
          <p:nvPr/>
        </p:nvPicPr>
        <p:blipFill rotWithShape="1">
          <a:blip r:embed="rId8"/>
          <a:srcRect l="9993"/>
          <a:stretch/>
        </p:blipFill>
        <p:spPr>
          <a:xfrm>
            <a:off x="4635500" y="4096449"/>
            <a:ext cx="3590855" cy="1865988"/>
          </a:xfrm>
          <a:prstGeom prst="rect">
            <a:avLst/>
          </a:prstGeom>
        </p:spPr>
      </p:pic>
      <p:pic>
        <p:nvPicPr>
          <p:cNvPr id="6" name="Picture 5">
            <a:hlinkClick r:id="rId9" tooltip="Transition School-to-Work Program"/>
            <a:extLst>
              <a:ext uri="{FF2B5EF4-FFF2-40B4-BE49-F238E27FC236}">
                <a16:creationId xmlns:a16="http://schemas.microsoft.com/office/drawing/2014/main" id="{D8E18641-4E35-6E1D-3EC8-408A9090A227}"/>
              </a:ext>
            </a:extLst>
          </p:cNvPr>
          <p:cNvPicPr>
            <a:picLocks noChangeAspect="1"/>
          </p:cNvPicPr>
          <p:nvPr/>
        </p:nvPicPr>
        <p:blipFill rotWithShape="1">
          <a:blip r:embed="rId10"/>
          <a:srcRect r="8672"/>
          <a:stretch/>
        </p:blipFill>
        <p:spPr>
          <a:xfrm>
            <a:off x="8226355" y="4132969"/>
            <a:ext cx="3358057" cy="1829468"/>
          </a:xfrm>
          <a:prstGeom prst="rect">
            <a:avLst/>
          </a:prstGeom>
        </p:spPr>
      </p:pic>
      <p:pic>
        <p:nvPicPr>
          <p:cNvPr id="4" name="S4-1UNICEF_STWT.TeacherWorkshop (1) (2) (online-audio-converter.com)">
            <a:hlinkClick r:id="" action="ppaction://media"/>
            <a:extLst>
              <a:ext uri="{FF2B5EF4-FFF2-40B4-BE49-F238E27FC236}">
                <a16:creationId xmlns:a16="http://schemas.microsoft.com/office/drawing/2014/main" id="{C3780541-C803-41C0-E02D-6C7E8F78C936}"/>
              </a:ext>
            </a:extLst>
          </p:cNvPr>
          <p:cNvPicPr>
            <a:picLocks noChangeAspect="1"/>
          </p:cNvPicPr>
          <p:nvPr>
            <a:audioFile r:link="rId1"/>
            <p:extLst>
              <p:ext uri="{DAA4B4D4-6D71-4841-9C94-3DE7FCFB9230}">
                <p14:media xmlns:p14="http://schemas.microsoft.com/office/powerpoint/2010/main" r:embed="rId2">
                  <p14:trim st="4380"/>
                </p14:media>
              </p:ext>
            </p:extLst>
          </p:nvPr>
        </p:nvPicPr>
        <p:blipFill>
          <a:blip r:embed="rId11"/>
          <a:stretch>
            <a:fillRect/>
          </a:stretch>
        </p:blipFill>
        <p:spPr>
          <a:xfrm>
            <a:off x="11400378" y="1287780"/>
            <a:ext cx="487363" cy="487363"/>
          </a:xfrm>
          <a:prstGeom prst="rect">
            <a:avLst/>
          </a:prstGeom>
        </p:spPr>
      </p:pic>
      <p:sp>
        <p:nvSpPr>
          <p:cNvPr id="8" name="Action Button: Go Forward or Next 7">
            <a:hlinkClick r:id="" action="ppaction://hlinkshowjump?jump=nextslide" highlightClick="1"/>
            <a:extLst>
              <a:ext uri="{FF2B5EF4-FFF2-40B4-BE49-F238E27FC236}">
                <a16:creationId xmlns:a16="http://schemas.microsoft.com/office/drawing/2014/main" id="{BA9180E8-A4D4-372C-3240-16D3321FF80D}"/>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Action Button: Go Back or Previous 8">
            <a:hlinkClick r:id="" action="ppaction://hlinkshowjump?jump=previousslide" highlightClick="1"/>
            <a:extLst>
              <a:ext uri="{FF2B5EF4-FFF2-40B4-BE49-F238E27FC236}">
                <a16:creationId xmlns:a16="http://schemas.microsoft.com/office/drawing/2014/main" id="{5FDD4B1A-DCF9-3534-A4E5-D5DB862B0DB3}"/>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Action Button: Blank 9">
            <a:hlinkClick r:id="" action="ppaction://hlinkshowjump?jump=endshow" highlightClick="1"/>
            <a:extLst>
              <a:ext uri="{FF2B5EF4-FFF2-40B4-BE49-F238E27FC236}">
                <a16:creationId xmlns:a16="http://schemas.microsoft.com/office/drawing/2014/main" id="{A4682C87-48F4-1A00-583E-25899A9EDD03}"/>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1404226419"/>
      </p:ext>
    </p:extLst>
  </p:cSld>
  <p:clrMapOvr>
    <a:masterClrMapping/>
  </p:clrMapOvr>
  <mc:AlternateContent xmlns:mc="http://schemas.openxmlformats.org/markup-compatibility/2006" xmlns:p14="http://schemas.microsoft.com/office/powerpoint/2010/main">
    <mc:Choice Requires="p14">
      <p:transition spd="slow" p14:dur="2000" advTm="160000"/>
    </mc:Choice>
    <mc:Fallback xmlns="">
      <p:transition spd="slow" advTm="1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6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9E350-CA14-C542-B58A-A5A381AD66B8}"/>
              </a:ext>
            </a:extLst>
          </p:cNvPr>
          <p:cNvSpPr>
            <a:spLocks noGrp="1"/>
          </p:cNvSpPr>
          <p:nvPr>
            <p:ph type="title"/>
          </p:nvPr>
        </p:nvSpPr>
        <p:spPr>
          <a:xfrm>
            <a:off x="762000" y="275994"/>
            <a:ext cx="10668000" cy="677108"/>
          </a:xfrm>
        </p:spPr>
        <p:txBody>
          <a:bodyPr/>
          <a:lstStyle/>
          <a:p>
            <a:r>
              <a:rPr lang="en-US" sz="4400" dirty="0">
                <a:solidFill>
                  <a:schemeClr val="tx1"/>
                </a:solidFill>
              </a:rPr>
              <a:t>Elements of Transition Planning</a:t>
            </a:r>
          </a:p>
        </p:txBody>
      </p:sp>
      <p:sp>
        <p:nvSpPr>
          <p:cNvPr id="3" name="Text Placeholder 2">
            <a:extLst>
              <a:ext uri="{FF2B5EF4-FFF2-40B4-BE49-F238E27FC236}">
                <a16:creationId xmlns:a16="http://schemas.microsoft.com/office/drawing/2014/main" id="{9BD59FD0-8111-034B-A3D3-EE27CC2B176C}"/>
              </a:ext>
            </a:extLst>
          </p:cNvPr>
          <p:cNvSpPr>
            <a:spLocks noGrp="1"/>
          </p:cNvSpPr>
          <p:nvPr>
            <p:ph type="body" sz="quarter" idx="13"/>
          </p:nvPr>
        </p:nvSpPr>
        <p:spPr>
          <a:xfrm>
            <a:off x="762000" y="1150309"/>
            <a:ext cx="10891024" cy="5680904"/>
          </a:xfrm>
        </p:spPr>
        <p:txBody>
          <a:bodyPr/>
          <a:lstStyle/>
          <a:p>
            <a:pPr marL="457200" indent="-457200">
              <a:buFont typeface="Arial" panose="020B0604020202020204" pitchFamily="34" charset="0"/>
              <a:buChar char="•"/>
            </a:pPr>
            <a:r>
              <a:rPr lang="en-US" sz="2800" b="1" dirty="0">
                <a:solidFill>
                  <a:schemeClr val="tx1"/>
                </a:solidFill>
              </a:rPr>
              <a:t>Academics</a:t>
            </a:r>
          </a:p>
          <a:p>
            <a:pPr marL="1143000" lvl="1" indent="-457200"/>
            <a:r>
              <a:rPr lang="en-US" sz="2800" dirty="0"/>
              <a:t>IEP goals</a:t>
            </a:r>
          </a:p>
          <a:p>
            <a:pPr marL="1143000" lvl="1" indent="-457200"/>
            <a:r>
              <a:rPr lang="en-US" sz="2800" dirty="0"/>
              <a:t>Vocational skills</a:t>
            </a:r>
          </a:p>
          <a:p>
            <a:pPr marL="1143000" lvl="1" indent="-457200"/>
            <a:r>
              <a:rPr lang="en-US" sz="2800" dirty="0"/>
              <a:t>Interests/aptitude</a:t>
            </a:r>
          </a:p>
          <a:p>
            <a:pPr marL="1143000" lvl="1" indent="-457200"/>
            <a:r>
              <a:rPr lang="en-US" sz="2800" dirty="0"/>
              <a:t>Self-determination</a:t>
            </a:r>
          </a:p>
          <a:p>
            <a:pPr marL="457200" indent="-457200">
              <a:buFont typeface="Arial" panose="020B0604020202020204" pitchFamily="34" charset="0"/>
              <a:buChar char="•"/>
            </a:pPr>
            <a:r>
              <a:rPr lang="en-US" sz="2800" b="1" dirty="0">
                <a:solidFill>
                  <a:schemeClr val="tx1"/>
                </a:solidFill>
              </a:rPr>
              <a:t>Transition Assessments</a:t>
            </a:r>
          </a:p>
          <a:p>
            <a:pPr marL="1143000" lvl="1" indent="-457200"/>
            <a:r>
              <a:rPr lang="en-US" sz="2800" dirty="0"/>
              <a:t>Independent living</a:t>
            </a:r>
          </a:p>
          <a:p>
            <a:pPr marL="1143000" lvl="1" indent="-457200"/>
            <a:r>
              <a:rPr lang="en-US" sz="2800" dirty="0"/>
              <a:t>Post-secondary goals</a:t>
            </a:r>
          </a:p>
          <a:p>
            <a:pPr marL="1143000" lvl="1" indent="-457200"/>
            <a:r>
              <a:rPr lang="en-US" sz="2800" dirty="0"/>
              <a:t>Training/education</a:t>
            </a:r>
          </a:p>
          <a:p>
            <a:pPr marL="457200" indent="-457200">
              <a:buFont typeface="Arial" panose="020B0604020202020204" pitchFamily="34" charset="0"/>
              <a:buChar char="•"/>
            </a:pPr>
            <a:r>
              <a:rPr lang="en-US" sz="2800" b="1" dirty="0">
                <a:solidFill>
                  <a:schemeClr val="tx1"/>
                </a:solidFill>
              </a:rPr>
              <a:t>Service Access</a:t>
            </a:r>
          </a:p>
          <a:p>
            <a:pPr marL="1143000" lvl="1" indent="-457200"/>
            <a:r>
              <a:rPr lang="en-US" sz="2800" dirty="0"/>
              <a:t>Employment placement services</a:t>
            </a:r>
          </a:p>
          <a:p>
            <a:pPr marL="1143000" lvl="1" indent="-457200"/>
            <a:r>
              <a:rPr lang="en-US" sz="2800" dirty="0"/>
              <a:t>Agencies to support transition</a:t>
            </a:r>
            <a:endParaRPr lang="en-US" sz="3400" dirty="0"/>
          </a:p>
        </p:txBody>
      </p:sp>
      <p:pic>
        <p:nvPicPr>
          <p:cNvPr id="6" name="Picture 5">
            <a:extLst>
              <a:ext uri="{FF2B5EF4-FFF2-40B4-BE49-F238E27FC236}">
                <a16:creationId xmlns:a16="http://schemas.microsoft.com/office/drawing/2014/main" id="{BAEB5438-2F51-1C63-F785-A7B650FB5022}"/>
              </a:ext>
            </a:extLst>
          </p:cNvPr>
          <p:cNvPicPr>
            <a:picLocks noChangeAspect="1"/>
          </p:cNvPicPr>
          <p:nvPr/>
        </p:nvPicPr>
        <p:blipFill>
          <a:blip r:embed="rId4"/>
          <a:stretch>
            <a:fillRect/>
          </a:stretch>
        </p:blipFill>
        <p:spPr>
          <a:xfrm>
            <a:off x="6380659" y="1150309"/>
            <a:ext cx="3366227" cy="2865673"/>
          </a:xfrm>
          <a:prstGeom prst="rect">
            <a:avLst/>
          </a:prstGeom>
        </p:spPr>
      </p:pic>
      <p:pic>
        <p:nvPicPr>
          <p:cNvPr id="8" name="Picture 7">
            <a:extLst>
              <a:ext uri="{FF2B5EF4-FFF2-40B4-BE49-F238E27FC236}">
                <a16:creationId xmlns:a16="http://schemas.microsoft.com/office/drawing/2014/main" id="{3E9A64E2-DAAB-B350-5272-61EC2F383425}"/>
              </a:ext>
            </a:extLst>
          </p:cNvPr>
          <p:cNvPicPr>
            <a:picLocks noChangeAspect="1"/>
          </p:cNvPicPr>
          <p:nvPr/>
        </p:nvPicPr>
        <p:blipFill>
          <a:blip r:embed="rId5"/>
          <a:stretch>
            <a:fillRect/>
          </a:stretch>
        </p:blipFill>
        <p:spPr>
          <a:xfrm>
            <a:off x="8547652" y="3326858"/>
            <a:ext cx="3201127" cy="2769646"/>
          </a:xfrm>
          <a:prstGeom prst="rect">
            <a:avLst/>
          </a:prstGeom>
        </p:spPr>
      </p:pic>
      <p:pic>
        <p:nvPicPr>
          <p:cNvPr id="9" name="S5-2UNICEF_STWT">
            <a:hlinkClick r:id="" action="ppaction://media"/>
            <a:extLst>
              <a:ext uri="{FF2B5EF4-FFF2-40B4-BE49-F238E27FC236}">
                <a16:creationId xmlns:a16="http://schemas.microsoft.com/office/drawing/2014/main" id="{0A0A1CAD-FAC0-8B6C-07B9-BC8E5D9E2B9E}"/>
              </a:ext>
            </a:extLst>
          </p:cNvPr>
          <p:cNvPicPr>
            <a:picLocks noChangeAspect="1"/>
          </p:cNvPicPr>
          <p:nvPr>
            <a:audioFile r:link="rId1"/>
            <p:extLst>
              <p:ext uri="{DAA4B4D4-6D71-4841-9C94-3DE7FCFB9230}">
                <p14:media xmlns:p14="http://schemas.microsoft.com/office/powerpoint/2010/main" r:embed="rId2">
                  <p14:trim st="2300" end="7048.1632"/>
                </p14:media>
              </p:ext>
            </p:extLst>
          </p:nvPr>
        </p:nvPicPr>
        <p:blipFill>
          <a:blip r:embed="rId6"/>
          <a:stretch>
            <a:fillRect/>
          </a:stretch>
        </p:blipFill>
        <p:spPr>
          <a:xfrm>
            <a:off x="11058378" y="2348467"/>
            <a:ext cx="487363" cy="487363"/>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C205290C-5EF6-DA29-00CF-B683EF79174B}"/>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Action Button: Go Back or Previous 4">
            <a:hlinkClick r:id="" action="ppaction://hlinkshowjump?jump=previousslide" highlightClick="1"/>
            <a:extLst>
              <a:ext uri="{FF2B5EF4-FFF2-40B4-BE49-F238E27FC236}">
                <a16:creationId xmlns:a16="http://schemas.microsoft.com/office/drawing/2014/main" id="{19ADDD6C-97C6-19C7-8AE3-B01AD1993493}"/>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Action Button: Blank 6">
            <a:hlinkClick r:id="" action="ppaction://hlinkshowjump?jump=endshow" highlightClick="1"/>
            <a:extLst>
              <a:ext uri="{FF2B5EF4-FFF2-40B4-BE49-F238E27FC236}">
                <a16:creationId xmlns:a16="http://schemas.microsoft.com/office/drawing/2014/main" id="{D625908B-72D6-14E2-1488-A8B289F79000}"/>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659822065"/>
      </p:ext>
    </p:extLst>
  </p:cSld>
  <p:clrMapOvr>
    <a:masterClrMapping/>
  </p:clrMapOvr>
  <mc:AlternateContent xmlns:mc="http://schemas.openxmlformats.org/markup-compatibility/2006" xmlns:p14="http://schemas.microsoft.com/office/powerpoint/2010/main">
    <mc:Choice Requires="p14">
      <p:transition p14:dur="100" advClick="0" advTm="214000">
        <p:cut/>
      </p:transition>
    </mc:Choice>
    <mc:Fallback xmlns="">
      <p:transition advClick="0" advTm="21400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7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ADE2F4-37B1-374B-8178-A26086B31C93}"/>
              </a:ext>
            </a:extLst>
          </p:cNvPr>
          <p:cNvPicPr>
            <a:picLocks noChangeAspect="1"/>
          </p:cNvPicPr>
          <p:nvPr/>
        </p:nvPicPr>
        <p:blipFill>
          <a:blip r:embed="rId4"/>
          <a:stretch>
            <a:fillRect/>
          </a:stretch>
        </p:blipFill>
        <p:spPr>
          <a:xfrm>
            <a:off x="2586367" y="149362"/>
            <a:ext cx="6735763" cy="6581011"/>
          </a:xfrm>
          <a:prstGeom prst="rect">
            <a:avLst/>
          </a:prstGeom>
        </p:spPr>
      </p:pic>
      <p:sp>
        <p:nvSpPr>
          <p:cNvPr id="3" name="Oval Callout 2">
            <a:extLst>
              <a:ext uri="{FF2B5EF4-FFF2-40B4-BE49-F238E27FC236}">
                <a16:creationId xmlns:a16="http://schemas.microsoft.com/office/drawing/2014/main" id="{AB70F709-8DA5-EA45-AAAE-0C20A3D32EF0}"/>
              </a:ext>
            </a:extLst>
          </p:cNvPr>
          <p:cNvSpPr/>
          <p:nvPr/>
        </p:nvSpPr>
        <p:spPr>
          <a:xfrm>
            <a:off x="8869993" y="975430"/>
            <a:ext cx="2695699" cy="2302007"/>
          </a:xfrm>
          <a:prstGeom prst="ellipse">
            <a:avLst/>
          </a:prstGeom>
          <a:solidFill>
            <a:schemeClr val="bg1"/>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400" dirty="0"/>
          </a:p>
          <a:p>
            <a:pPr algn="ctr"/>
            <a:r>
              <a:rPr lang="en-US" sz="1400" dirty="0"/>
              <a:t>Community Mobility</a:t>
            </a:r>
          </a:p>
          <a:p>
            <a:pPr algn="ctr"/>
            <a:r>
              <a:rPr lang="en-US" sz="1400" dirty="0"/>
              <a:t>House-keeping</a:t>
            </a:r>
          </a:p>
          <a:p>
            <a:pPr algn="ctr"/>
            <a:r>
              <a:rPr lang="en-US" sz="1400" dirty="0"/>
              <a:t>Budgeting/Shopping</a:t>
            </a:r>
          </a:p>
          <a:p>
            <a:pPr algn="ctr"/>
            <a:r>
              <a:rPr lang="en-US" sz="1400" dirty="0"/>
              <a:t>Financial Responsibility</a:t>
            </a:r>
          </a:p>
          <a:p>
            <a:pPr algn="ctr"/>
            <a:r>
              <a:rPr lang="en-US" sz="1400" dirty="0"/>
              <a:t>Self-advocacy</a:t>
            </a:r>
          </a:p>
          <a:p>
            <a:pPr algn="ctr"/>
            <a:r>
              <a:rPr lang="en-US" sz="1400" dirty="0"/>
              <a:t>Social Integration</a:t>
            </a:r>
          </a:p>
          <a:p>
            <a:pPr algn="ctr"/>
            <a:r>
              <a:rPr lang="en-US" dirty="0"/>
              <a:t> </a:t>
            </a:r>
          </a:p>
        </p:txBody>
      </p:sp>
      <p:sp>
        <p:nvSpPr>
          <p:cNvPr id="4" name="Oval Callout 3">
            <a:extLst>
              <a:ext uri="{FF2B5EF4-FFF2-40B4-BE49-F238E27FC236}">
                <a16:creationId xmlns:a16="http://schemas.microsoft.com/office/drawing/2014/main" id="{A20CB28E-2F3E-3E4B-98F1-477AA0F1B2A5}"/>
              </a:ext>
            </a:extLst>
          </p:cNvPr>
          <p:cNvSpPr/>
          <p:nvPr/>
        </p:nvSpPr>
        <p:spPr>
          <a:xfrm>
            <a:off x="8869993" y="4731566"/>
            <a:ext cx="2169268" cy="1891802"/>
          </a:xfrm>
          <a:prstGeom prst="ellipse">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dirty="0"/>
              <a:t>Health-care</a:t>
            </a:r>
          </a:p>
          <a:p>
            <a:pPr algn="ctr"/>
            <a:r>
              <a:rPr lang="en-US" sz="1400" dirty="0"/>
              <a:t>Nutrition/Diet</a:t>
            </a:r>
          </a:p>
          <a:p>
            <a:pPr algn="ctr"/>
            <a:r>
              <a:rPr lang="en-US" sz="1400" dirty="0"/>
              <a:t>Exercise</a:t>
            </a:r>
          </a:p>
          <a:p>
            <a:pPr algn="ctr"/>
            <a:r>
              <a:rPr lang="en-US" sz="1400" dirty="0"/>
              <a:t>Self-care</a:t>
            </a:r>
          </a:p>
          <a:p>
            <a:pPr algn="ctr"/>
            <a:r>
              <a:rPr lang="en-US" sz="1400" dirty="0"/>
              <a:t>Leisure Activities</a:t>
            </a:r>
          </a:p>
        </p:txBody>
      </p:sp>
      <p:sp>
        <p:nvSpPr>
          <p:cNvPr id="5" name="Oval Callout 4">
            <a:extLst>
              <a:ext uri="{FF2B5EF4-FFF2-40B4-BE49-F238E27FC236}">
                <a16:creationId xmlns:a16="http://schemas.microsoft.com/office/drawing/2014/main" id="{1F7BBF46-AE6D-644C-AEF9-561E54BA3205}"/>
              </a:ext>
            </a:extLst>
          </p:cNvPr>
          <p:cNvSpPr/>
          <p:nvPr/>
        </p:nvSpPr>
        <p:spPr>
          <a:xfrm>
            <a:off x="388805" y="3544049"/>
            <a:ext cx="2023209" cy="1891802"/>
          </a:xfrm>
          <a:prstGeom prst="ellipse">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dirty="0"/>
              <a:t>Family</a:t>
            </a:r>
          </a:p>
          <a:p>
            <a:pPr algn="ctr"/>
            <a:r>
              <a:rPr lang="en-US" sz="1400" dirty="0"/>
              <a:t>Friends</a:t>
            </a:r>
          </a:p>
          <a:p>
            <a:pPr algn="ctr"/>
            <a:r>
              <a:rPr lang="en-US" sz="1400" dirty="0"/>
              <a:t>Dating</a:t>
            </a:r>
          </a:p>
          <a:p>
            <a:pPr algn="ctr"/>
            <a:r>
              <a:rPr lang="en-US" sz="1400" dirty="0"/>
              <a:t>Marriage</a:t>
            </a:r>
          </a:p>
          <a:p>
            <a:pPr algn="ctr"/>
            <a:r>
              <a:rPr lang="en-US" sz="1400" dirty="0"/>
              <a:t>Parenting</a:t>
            </a:r>
          </a:p>
          <a:p>
            <a:pPr algn="ctr"/>
            <a:r>
              <a:rPr lang="en-US" sz="1400" dirty="0"/>
              <a:t>Adult Children</a:t>
            </a:r>
            <a:endParaRPr lang="en-US" dirty="0"/>
          </a:p>
        </p:txBody>
      </p:sp>
      <p:sp>
        <p:nvSpPr>
          <p:cNvPr id="6" name="TextBox 5">
            <a:extLst>
              <a:ext uri="{FF2B5EF4-FFF2-40B4-BE49-F238E27FC236}">
                <a16:creationId xmlns:a16="http://schemas.microsoft.com/office/drawing/2014/main" id="{091463A0-A103-114C-A9A4-8224CA74C85B}"/>
              </a:ext>
            </a:extLst>
          </p:cNvPr>
          <p:cNvSpPr txBox="1"/>
          <p:nvPr/>
        </p:nvSpPr>
        <p:spPr>
          <a:xfrm>
            <a:off x="506896" y="372107"/>
            <a:ext cx="3172905" cy="1200329"/>
          </a:xfrm>
          <a:prstGeom prst="rect">
            <a:avLst/>
          </a:prstGeom>
          <a:noFill/>
        </p:spPr>
        <p:txBody>
          <a:bodyPr wrap="square" rtlCol="0">
            <a:spAutoFit/>
          </a:bodyPr>
          <a:lstStyle/>
          <a:p>
            <a:r>
              <a:rPr lang="en-US" sz="3600" b="1" dirty="0">
                <a:latin typeface="Calibri" panose="020F0502020204030204" pitchFamily="34" charset="0"/>
                <a:ea typeface="Calibri" panose="020F0502020204030204" pitchFamily="34" charset="0"/>
                <a:cs typeface="Calibri" panose="020F0502020204030204" pitchFamily="34" charset="0"/>
              </a:rPr>
              <a:t>Non-academic Elements</a:t>
            </a:r>
          </a:p>
        </p:txBody>
      </p:sp>
      <p:cxnSp>
        <p:nvCxnSpPr>
          <p:cNvPr id="11" name="Straight Connector 10">
            <a:extLst>
              <a:ext uri="{FF2B5EF4-FFF2-40B4-BE49-F238E27FC236}">
                <a16:creationId xmlns:a16="http://schemas.microsoft.com/office/drawing/2014/main" id="{45AAAF1A-E14D-C336-5955-65879BDAF9CC}"/>
              </a:ext>
            </a:extLst>
          </p:cNvPr>
          <p:cNvCxnSpPr>
            <a:cxnSpLocks/>
            <a:endCxn id="4" idx="2"/>
          </p:cNvCxnSpPr>
          <p:nvPr/>
        </p:nvCxnSpPr>
        <p:spPr>
          <a:xfrm>
            <a:off x="6498077" y="5677467"/>
            <a:ext cx="2371916"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D3D14C5-9909-C0DF-8121-C88BE9680C71}"/>
              </a:ext>
            </a:extLst>
          </p:cNvPr>
          <p:cNvCxnSpPr>
            <a:cxnSpLocks/>
          </p:cNvCxnSpPr>
          <p:nvPr/>
        </p:nvCxnSpPr>
        <p:spPr>
          <a:xfrm flipH="1">
            <a:off x="8414426" y="2186386"/>
            <a:ext cx="455567"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66F1371-0AF9-F91F-8CF8-521F01E38A75}"/>
              </a:ext>
            </a:extLst>
          </p:cNvPr>
          <p:cNvCxnSpPr>
            <a:cxnSpLocks/>
            <a:stCxn id="5" idx="6"/>
          </p:cNvCxnSpPr>
          <p:nvPr/>
        </p:nvCxnSpPr>
        <p:spPr>
          <a:xfrm>
            <a:off x="2412014" y="4489950"/>
            <a:ext cx="457856" cy="0"/>
          </a:xfrm>
          <a:prstGeom prst="line">
            <a:avLst/>
          </a:prstGeom>
        </p:spPr>
        <p:style>
          <a:lnRef idx="1">
            <a:schemeClr val="dk1"/>
          </a:lnRef>
          <a:fillRef idx="0">
            <a:schemeClr val="dk1"/>
          </a:fillRef>
          <a:effectRef idx="0">
            <a:schemeClr val="dk1"/>
          </a:effectRef>
          <a:fontRef idx="minor">
            <a:schemeClr val="tx1"/>
          </a:fontRef>
        </p:style>
      </p:cxnSp>
      <p:sp>
        <p:nvSpPr>
          <p:cNvPr id="12" name="Action Button: Go Forward or Next 11">
            <a:hlinkClick r:id="" action="ppaction://hlinkshowjump?jump=nextslide" highlightClick="1"/>
            <a:extLst>
              <a:ext uri="{FF2B5EF4-FFF2-40B4-BE49-F238E27FC236}">
                <a16:creationId xmlns:a16="http://schemas.microsoft.com/office/drawing/2014/main" id="{9A9C00E6-D9D5-AB7D-0CED-CEB1FE2E8963}"/>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Action Button: Go Back or Previous 12">
            <a:hlinkClick r:id="" action="ppaction://hlinkshowjump?jump=previousslide" highlightClick="1"/>
            <a:extLst>
              <a:ext uri="{FF2B5EF4-FFF2-40B4-BE49-F238E27FC236}">
                <a16:creationId xmlns:a16="http://schemas.microsoft.com/office/drawing/2014/main" id="{94032AE0-5DCC-761F-F9DC-5603B908DE20}"/>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5" name="S6-UNICEF_STWT.TeacherWorkshop (1) (2) (online-audio-converter.com)">
            <a:hlinkClick r:id="" action="ppaction://media"/>
            <a:extLst>
              <a:ext uri="{FF2B5EF4-FFF2-40B4-BE49-F238E27FC236}">
                <a16:creationId xmlns:a16="http://schemas.microsoft.com/office/drawing/2014/main" id="{0B4DA094-DCBA-5E12-FC1C-ECB3E6DC24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2478" y="4145818"/>
            <a:ext cx="487363" cy="487363"/>
          </a:xfrm>
          <a:prstGeom prst="rect">
            <a:avLst/>
          </a:prstGeom>
        </p:spPr>
      </p:pic>
      <p:sp>
        <p:nvSpPr>
          <p:cNvPr id="7" name="Action Button: Blank 6">
            <a:hlinkClick r:id="" action="ppaction://hlinkshowjump?jump=endshow" highlightClick="1"/>
            <a:extLst>
              <a:ext uri="{FF2B5EF4-FFF2-40B4-BE49-F238E27FC236}">
                <a16:creationId xmlns:a16="http://schemas.microsoft.com/office/drawing/2014/main" id="{CA727D20-B112-E637-EEDD-3B3071E9A4A7}"/>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662808503"/>
      </p:ext>
    </p:extLst>
  </p:cSld>
  <p:clrMapOvr>
    <a:masterClrMapping/>
  </p:clrMapOvr>
  <mc:AlternateContent xmlns:mc="http://schemas.openxmlformats.org/markup-compatibility/2006" xmlns:p14="http://schemas.microsoft.com/office/powerpoint/2010/main">
    <mc:Choice Requires="p14">
      <p:transition p14:dur="100" advClick="0" advTm="100000">
        <p:cut/>
      </p:transition>
    </mc:Choice>
    <mc:Fallback xmlns="">
      <p:transition advClick="0" advTm="10000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03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189A6B07-275A-2C69-BA18-4581EDECBF5D}"/>
              </a:ext>
            </a:extLst>
          </p:cNvPr>
          <p:cNvSpPr/>
          <p:nvPr/>
        </p:nvSpPr>
        <p:spPr>
          <a:xfrm>
            <a:off x="3435518" y="876544"/>
            <a:ext cx="4955822" cy="4831644"/>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JM" sz="1800" b="0" i="0" u="none" strike="noStrike" kern="1200" cap="none" spc="0" normalizeH="0" baseline="0" noProof="0">
              <a:ln>
                <a:noFill/>
              </a:ln>
              <a:solidFill>
                <a:srgbClr val="FFFFFF"/>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6D2C4E21-AD28-E7B7-5A29-82AF0BC4A3FA}"/>
              </a:ext>
            </a:extLst>
          </p:cNvPr>
          <p:cNvSpPr/>
          <p:nvPr/>
        </p:nvSpPr>
        <p:spPr>
          <a:xfrm>
            <a:off x="4447133" y="790151"/>
            <a:ext cx="2932591" cy="1455826"/>
          </a:xfrm>
          <a:prstGeom prst="rect">
            <a:avLst/>
          </a:prstGeom>
          <a:ln>
            <a:no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90770" tIns="90770" rIns="90770" bIns="90770" numCol="1" spcCol="1270" anchor="t" anchorCtr="0">
            <a:noAutofit/>
          </a:bodyPr>
          <a:lstStyle/>
          <a:p>
            <a:pPr marL="0" marR="0" lvl="0" indent="0" algn="l" defTabSz="400050" rtl="0" eaLnBrk="1" fontAlgn="base" latinLnBrk="0" hangingPunct="1">
              <a:lnSpc>
                <a:spcPct val="90000"/>
              </a:lnSpc>
              <a:spcBef>
                <a:spcPct val="0"/>
              </a:spcBef>
              <a:spcAft>
                <a:spcPct val="35000"/>
              </a:spcAft>
              <a:buClrTx/>
              <a:buSzTx/>
              <a:buFontTx/>
              <a:buNone/>
              <a:tabLst/>
              <a:defRPr/>
            </a:pPr>
            <a:r>
              <a:rPr kumimoji="0" lang="en-JM" sz="1600" b="1"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Student-Focused Planning</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IEP Development</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Planning Strategies</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Student Participation</a:t>
            </a:r>
          </a:p>
        </p:txBody>
      </p:sp>
      <p:sp>
        <p:nvSpPr>
          <p:cNvPr id="7" name="Rectangle 6">
            <a:extLst>
              <a:ext uri="{FF2B5EF4-FFF2-40B4-BE49-F238E27FC236}">
                <a16:creationId xmlns:a16="http://schemas.microsoft.com/office/drawing/2014/main" id="{DCE13F3D-45D8-B99A-2109-063C310198DA}"/>
              </a:ext>
            </a:extLst>
          </p:cNvPr>
          <p:cNvSpPr/>
          <p:nvPr/>
        </p:nvSpPr>
        <p:spPr>
          <a:xfrm>
            <a:off x="3236680" y="5024860"/>
            <a:ext cx="2420905" cy="1455826"/>
          </a:xfrm>
          <a:prstGeom prst="rect">
            <a:avLst/>
          </a:prstGeom>
          <a:ln>
            <a:no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90770" tIns="90770" rIns="90770" bIns="90770" numCol="1" spcCol="1270" anchor="t" anchorCtr="0">
            <a:noAutofit/>
          </a:bodyPr>
          <a:lstStyle/>
          <a:p>
            <a:pPr marL="0" marR="0" lvl="0" indent="0" algn="l" defTabSz="400050" rtl="0" eaLnBrk="1" fontAlgn="base" latinLnBrk="0" hangingPunct="1">
              <a:lnSpc>
                <a:spcPct val="90000"/>
              </a:lnSpc>
              <a:spcBef>
                <a:spcPct val="0"/>
              </a:spcBef>
              <a:spcAft>
                <a:spcPct val="35000"/>
              </a:spcAft>
              <a:buClrTx/>
              <a:buSzTx/>
              <a:buFontTx/>
              <a:buNone/>
              <a:tabLst/>
              <a:defRPr/>
            </a:pPr>
            <a:r>
              <a:rPr kumimoji="0" lang="en-JM" sz="1600" b="1"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Family Engagement</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Family Involvement</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Family Empowerment</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Family Preparation</a:t>
            </a:r>
          </a:p>
        </p:txBody>
      </p:sp>
      <p:sp>
        <p:nvSpPr>
          <p:cNvPr id="9" name="Rectangle 8">
            <a:extLst>
              <a:ext uri="{FF2B5EF4-FFF2-40B4-BE49-F238E27FC236}">
                <a16:creationId xmlns:a16="http://schemas.microsoft.com/office/drawing/2014/main" id="{91CC741D-356F-4E1F-DD87-E5A58DE9BED2}"/>
              </a:ext>
            </a:extLst>
          </p:cNvPr>
          <p:cNvSpPr/>
          <p:nvPr/>
        </p:nvSpPr>
        <p:spPr>
          <a:xfrm>
            <a:off x="928942" y="2316779"/>
            <a:ext cx="3778525" cy="2340000"/>
          </a:xfrm>
          <a:prstGeom prst="rect">
            <a:avLst/>
          </a:prstGeom>
          <a:ln>
            <a:no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90770" tIns="90770" rIns="90770" bIns="90770" numCol="1" spcCol="1270" anchor="t" anchorCtr="0">
            <a:noAutofit/>
          </a:bodyPr>
          <a:lstStyle/>
          <a:p>
            <a:pPr marL="0" marR="0" lvl="0" indent="0" algn="l" defTabSz="400050" rtl="0" eaLnBrk="1" fontAlgn="base" latinLnBrk="0" hangingPunct="1">
              <a:lnSpc>
                <a:spcPct val="90000"/>
              </a:lnSpc>
              <a:spcBef>
                <a:spcPct val="0"/>
              </a:spcBef>
              <a:spcAft>
                <a:spcPct val="35000"/>
              </a:spcAft>
              <a:buClrTx/>
              <a:buSzTx/>
              <a:buFontTx/>
              <a:buNone/>
              <a:tabLst/>
              <a:defRPr/>
            </a:pPr>
            <a:r>
              <a:rPr kumimoji="0" lang="en-JM" sz="1600" b="1"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Program Structure</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Program Characteristics</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Program Evaluation </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Strategic Planning</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Policies and Procedures</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Resource Development and Allocation</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School Climate  </a:t>
            </a:r>
          </a:p>
        </p:txBody>
      </p:sp>
      <p:sp>
        <p:nvSpPr>
          <p:cNvPr id="11" name="Rectangle 10">
            <a:extLst>
              <a:ext uri="{FF2B5EF4-FFF2-40B4-BE49-F238E27FC236}">
                <a16:creationId xmlns:a16="http://schemas.microsoft.com/office/drawing/2014/main" id="{02E65F49-04BF-A320-25B8-C81EAD68BFAF}"/>
              </a:ext>
            </a:extLst>
          </p:cNvPr>
          <p:cNvSpPr/>
          <p:nvPr/>
        </p:nvSpPr>
        <p:spPr>
          <a:xfrm>
            <a:off x="6434474" y="5024860"/>
            <a:ext cx="3297733" cy="1094425"/>
          </a:xfrm>
          <a:prstGeom prst="rect">
            <a:avLst/>
          </a:prstGeom>
          <a:ln>
            <a:no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90770" tIns="90770" rIns="90770" bIns="90770" numCol="1" spcCol="1270" anchor="t" anchorCtr="0">
            <a:noAutofit/>
          </a:bodyPr>
          <a:lstStyle/>
          <a:p>
            <a:pPr marL="0" marR="0" lvl="0" indent="0" algn="l" defTabSz="400050" rtl="0" eaLnBrk="1" fontAlgn="base" latinLnBrk="0" hangingPunct="1">
              <a:lnSpc>
                <a:spcPct val="90000"/>
              </a:lnSpc>
              <a:spcBef>
                <a:spcPct val="0"/>
              </a:spcBef>
              <a:spcAft>
                <a:spcPct val="35000"/>
              </a:spcAft>
              <a:buClrTx/>
              <a:buSzTx/>
              <a:buFontTx/>
              <a:buNone/>
              <a:tabLst/>
              <a:defRPr/>
            </a:pPr>
            <a:r>
              <a:rPr kumimoji="0" lang="en-JM" sz="1600" b="1"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Interagency Collaboration</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Collaborative Framework</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Collaborative Service Delivery</a:t>
            </a:r>
          </a:p>
        </p:txBody>
      </p:sp>
      <p:sp>
        <p:nvSpPr>
          <p:cNvPr id="13" name="Rectangle 12">
            <a:extLst>
              <a:ext uri="{FF2B5EF4-FFF2-40B4-BE49-F238E27FC236}">
                <a16:creationId xmlns:a16="http://schemas.microsoft.com/office/drawing/2014/main" id="{0C37C202-1A68-6EF2-94B4-0929D9BA430C}"/>
              </a:ext>
            </a:extLst>
          </p:cNvPr>
          <p:cNvSpPr/>
          <p:nvPr/>
        </p:nvSpPr>
        <p:spPr>
          <a:xfrm>
            <a:off x="7608138" y="2313198"/>
            <a:ext cx="3984978" cy="2340000"/>
          </a:xfrm>
          <a:prstGeom prst="rect">
            <a:avLst/>
          </a:prstGeom>
          <a:ln>
            <a:no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90770" tIns="90770" rIns="90770" bIns="90770" numCol="1" spcCol="1270" anchor="t" anchorCtr="0">
            <a:noAutofit/>
          </a:bodyPr>
          <a:lstStyle/>
          <a:p>
            <a:pPr marL="0" marR="0" lvl="0" indent="0" algn="l" defTabSz="400050" rtl="0" eaLnBrk="1" fontAlgn="base" latinLnBrk="0" hangingPunct="1">
              <a:lnSpc>
                <a:spcPct val="90000"/>
              </a:lnSpc>
              <a:spcBef>
                <a:spcPct val="0"/>
              </a:spcBef>
              <a:spcAft>
                <a:spcPct val="35000"/>
              </a:spcAft>
              <a:buClrTx/>
              <a:buSzTx/>
              <a:buFontTx/>
              <a:buNone/>
              <a:tabLst/>
              <a:defRPr/>
            </a:pPr>
            <a:r>
              <a:rPr kumimoji="0" lang="en-JM" sz="1600" b="1"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Student Development</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Assessment</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Academic Skills</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Life, Social, and Emotional Skills</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Employment and Occupational Skills</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Student Supports</a:t>
            </a:r>
          </a:p>
          <a:p>
            <a:pPr marL="171450" marR="0" lvl="0" indent="-171450" algn="l" defTabSz="400050" rtl="0" eaLnBrk="1" fontAlgn="base" latinLnBrk="0" hangingPunct="1">
              <a:lnSpc>
                <a:spcPct val="90000"/>
              </a:lnSpc>
              <a:spcBef>
                <a:spcPct val="0"/>
              </a:spcBef>
              <a:spcAft>
                <a:spcPct val="35000"/>
              </a:spcAft>
              <a:buClrTx/>
              <a:buSzTx/>
              <a:buFont typeface="Arial" panose="020B0604020202020204" pitchFamily="34" charset="0"/>
              <a:buChar char="•"/>
              <a:tabLst/>
              <a:defRPr/>
            </a:pPr>
            <a:r>
              <a:rPr kumimoji="0" lang="en-JM" sz="1600" b="0" i="0" u="none" strike="noStrike" kern="1200" cap="none" spc="0" normalizeH="0" baseline="0" noProof="0" dirty="0">
                <a:ln>
                  <a:noFill/>
                </a:ln>
                <a:solidFill>
                  <a:srgbClr val="000000">
                    <a:hueOff val="0"/>
                    <a:satOff val="0"/>
                    <a:lumOff val="0"/>
                    <a:alphaOff val="0"/>
                  </a:srgbClr>
                </a:solidFill>
                <a:effectLst/>
                <a:uLnTx/>
                <a:uFillTx/>
                <a:latin typeface="Segoe UI"/>
                <a:ea typeface="+mn-ea"/>
                <a:cs typeface="+mn-cs"/>
              </a:rPr>
              <a:t>Instructional Context</a:t>
            </a:r>
          </a:p>
        </p:txBody>
      </p:sp>
      <p:sp>
        <p:nvSpPr>
          <p:cNvPr id="16" name="TextBox 15">
            <a:extLst>
              <a:ext uri="{FF2B5EF4-FFF2-40B4-BE49-F238E27FC236}">
                <a16:creationId xmlns:a16="http://schemas.microsoft.com/office/drawing/2014/main" id="{D52CDD95-E413-876F-AEA7-DA2CEC59AB8C}"/>
              </a:ext>
            </a:extLst>
          </p:cNvPr>
          <p:cNvSpPr txBox="1"/>
          <p:nvPr/>
        </p:nvSpPr>
        <p:spPr>
          <a:xfrm>
            <a:off x="0" y="196129"/>
            <a:ext cx="12192000"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JM" sz="2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An Overview of the Taxonomy for Transition Programming 2.0</a:t>
            </a:r>
          </a:p>
        </p:txBody>
      </p:sp>
      <p:sp>
        <p:nvSpPr>
          <p:cNvPr id="2" name="TextBox 1">
            <a:extLst>
              <a:ext uri="{FF2B5EF4-FFF2-40B4-BE49-F238E27FC236}">
                <a16:creationId xmlns:a16="http://schemas.microsoft.com/office/drawing/2014/main" id="{F0BC1A71-B1F2-D62A-AEEC-A5FCE69C2F7D}"/>
              </a:ext>
            </a:extLst>
          </p:cNvPr>
          <p:cNvSpPr txBox="1"/>
          <p:nvPr/>
        </p:nvSpPr>
        <p:spPr>
          <a:xfrm>
            <a:off x="7608138" y="6538760"/>
            <a:ext cx="4429496" cy="24622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Maryland Centre for Developmental Disabilities, Kennedy Kruger Institute</a:t>
            </a:r>
          </a:p>
        </p:txBody>
      </p:sp>
      <p:sp>
        <p:nvSpPr>
          <p:cNvPr id="6" name="Action Button: Go Forward or Next 5">
            <a:hlinkClick r:id="" action="ppaction://hlinkshowjump?jump=nextslide" highlightClick="1"/>
            <a:extLst>
              <a:ext uri="{FF2B5EF4-FFF2-40B4-BE49-F238E27FC236}">
                <a16:creationId xmlns:a16="http://schemas.microsoft.com/office/drawing/2014/main" id="{D26BB712-FD14-9A0E-590F-EE9989F4D7A1}"/>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Action Button: Go Back or Previous 7">
            <a:hlinkClick r:id="" action="ppaction://hlinkshowjump?jump=previousslide" highlightClick="1"/>
            <a:extLst>
              <a:ext uri="{FF2B5EF4-FFF2-40B4-BE49-F238E27FC236}">
                <a16:creationId xmlns:a16="http://schemas.microsoft.com/office/drawing/2014/main" id="{1AA74ED8-B2AB-0A75-3F1E-60F93861BDC5}"/>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2" name="S7-UNICEF_STWT.TeacherWorkshop">
            <a:hlinkClick r:id="" action="ppaction://media"/>
            <a:extLst>
              <a:ext uri="{FF2B5EF4-FFF2-40B4-BE49-F238E27FC236}">
                <a16:creationId xmlns:a16="http://schemas.microsoft.com/office/drawing/2014/main" id="{C588A8B3-9E67-C974-1414-737BE58D61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58378" y="5572072"/>
            <a:ext cx="487363" cy="487363"/>
          </a:xfrm>
          <a:prstGeom prst="rect">
            <a:avLst/>
          </a:prstGeom>
        </p:spPr>
      </p:pic>
      <p:sp>
        <p:nvSpPr>
          <p:cNvPr id="3" name="Action Button: Blank 2">
            <a:hlinkClick r:id="" action="ppaction://hlinkshowjump?jump=endshow" highlightClick="1"/>
            <a:extLst>
              <a:ext uri="{FF2B5EF4-FFF2-40B4-BE49-F238E27FC236}">
                <a16:creationId xmlns:a16="http://schemas.microsoft.com/office/drawing/2014/main" id="{DD2C9B2C-5D0A-DE77-3774-758F59C46F28}"/>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1818504969"/>
      </p:ext>
    </p:extLst>
  </p:cSld>
  <p:clrMapOvr>
    <a:masterClrMapping/>
  </p:clrMapOvr>
  <mc:AlternateContent xmlns:mc="http://schemas.openxmlformats.org/markup-compatibility/2006" xmlns:p14="http://schemas.microsoft.com/office/powerpoint/2010/main">
    <mc:Choice Requires="p14">
      <p:transition spd="slow" p14:dur="2000" advClick="0" advTm="391000"/>
    </mc:Choice>
    <mc:Fallback xmlns="">
      <p:transition spd="slow" advClick="0" advTm="39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03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357DA-DDFB-AB4E-AE79-DA76589F94B1}"/>
              </a:ext>
            </a:extLst>
          </p:cNvPr>
          <p:cNvSpPr>
            <a:spLocks noGrp="1"/>
          </p:cNvSpPr>
          <p:nvPr>
            <p:ph type="title"/>
          </p:nvPr>
        </p:nvSpPr>
        <p:spPr>
          <a:xfrm>
            <a:off x="2516397" y="1714661"/>
            <a:ext cx="7370130" cy="2708434"/>
          </a:xfrm>
        </p:spPr>
        <p:txBody>
          <a:bodyPr/>
          <a:lstStyle/>
          <a:p>
            <a:pPr algn="ctr"/>
            <a:r>
              <a:rPr lang="en-US" sz="8800" dirty="0">
                <a:solidFill>
                  <a:schemeClr val="tx1"/>
                </a:solidFill>
              </a:rPr>
              <a:t>CASE STUDIES</a:t>
            </a:r>
            <a:br>
              <a:rPr lang="en-US" sz="8800" dirty="0">
                <a:solidFill>
                  <a:schemeClr val="tx1"/>
                </a:solidFill>
              </a:rPr>
            </a:br>
            <a:r>
              <a:rPr lang="en-US" sz="8800" dirty="0">
                <a:solidFill>
                  <a:schemeClr val="tx1"/>
                </a:solidFill>
              </a:rPr>
              <a:t>GROUP ACTIVITY</a:t>
            </a:r>
          </a:p>
        </p:txBody>
      </p:sp>
      <p:pic>
        <p:nvPicPr>
          <p:cNvPr id="5" name="Picture 4">
            <a:extLst>
              <a:ext uri="{FF2B5EF4-FFF2-40B4-BE49-F238E27FC236}">
                <a16:creationId xmlns:a16="http://schemas.microsoft.com/office/drawing/2014/main" id="{3285958C-E6BF-EDF2-C74C-BEB59F8FB477}"/>
              </a:ext>
            </a:extLst>
          </p:cNvPr>
          <p:cNvPicPr>
            <a:picLocks noChangeAspect="1"/>
          </p:cNvPicPr>
          <p:nvPr/>
        </p:nvPicPr>
        <p:blipFill rotWithShape="1">
          <a:blip r:embed="rId4">
            <a:alphaModFix/>
          </a:blip>
          <a:srcRect l="36794" t="9514"/>
          <a:stretch/>
        </p:blipFill>
        <p:spPr>
          <a:xfrm>
            <a:off x="9886526" y="2168480"/>
            <a:ext cx="2070054" cy="4445878"/>
          </a:xfrm>
          <a:prstGeom prst="rect">
            <a:avLst/>
          </a:prstGeom>
        </p:spPr>
      </p:pic>
      <p:pic>
        <p:nvPicPr>
          <p:cNvPr id="6" name="Picture 5">
            <a:extLst>
              <a:ext uri="{FF2B5EF4-FFF2-40B4-BE49-F238E27FC236}">
                <a16:creationId xmlns:a16="http://schemas.microsoft.com/office/drawing/2014/main" id="{88256003-D4FB-77B1-D26E-56B8C3B3372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0928"/>
          <a:stretch/>
        </p:blipFill>
        <p:spPr>
          <a:xfrm>
            <a:off x="242441" y="2936508"/>
            <a:ext cx="2280977" cy="3670724"/>
          </a:xfrm>
          <a:prstGeom prst="rect">
            <a:avLst/>
          </a:prstGeom>
        </p:spPr>
      </p:pic>
      <p:pic>
        <p:nvPicPr>
          <p:cNvPr id="7" name="Picture 6">
            <a:extLst>
              <a:ext uri="{FF2B5EF4-FFF2-40B4-BE49-F238E27FC236}">
                <a16:creationId xmlns:a16="http://schemas.microsoft.com/office/drawing/2014/main" id="{CD64885D-FE5B-AFFB-43C9-15DF05FFDE1E}"/>
              </a:ext>
            </a:extLst>
          </p:cNvPr>
          <p:cNvPicPr>
            <a:picLocks noChangeAspect="1"/>
          </p:cNvPicPr>
          <p:nvPr/>
        </p:nvPicPr>
        <p:blipFill rotWithShape="1">
          <a:blip r:embed="rId6"/>
          <a:srcRect l="55034" t="56052" r="22466"/>
          <a:stretch/>
        </p:blipFill>
        <p:spPr>
          <a:xfrm>
            <a:off x="235420" y="752821"/>
            <a:ext cx="2280977" cy="2506041"/>
          </a:xfrm>
          <a:prstGeom prst="rect">
            <a:avLst/>
          </a:prstGeom>
        </p:spPr>
      </p:pic>
      <p:pic>
        <p:nvPicPr>
          <p:cNvPr id="9" name="Picture 8">
            <a:extLst>
              <a:ext uri="{FF2B5EF4-FFF2-40B4-BE49-F238E27FC236}">
                <a16:creationId xmlns:a16="http://schemas.microsoft.com/office/drawing/2014/main" id="{93F48AC0-9E7A-780F-5B44-90B12457FC8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6715"/>
          <a:stretch/>
        </p:blipFill>
        <p:spPr bwMode="auto">
          <a:xfrm>
            <a:off x="9886527" y="752821"/>
            <a:ext cx="2073423" cy="2897926"/>
          </a:xfrm>
          <a:prstGeom prst="rect">
            <a:avLst/>
          </a:prstGeom>
          <a:ln>
            <a:noFill/>
          </a:ln>
          <a:extLst>
            <a:ext uri="{53640926-AAD7-44D8-BBD7-CCE9431645EC}">
              <a14:shadowObscured xmlns:a14="http://schemas.microsoft.com/office/drawing/2010/main"/>
            </a:ext>
          </a:extLst>
        </p:spPr>
      </p:pic>
      <p:pic>
        <p:nvPicPr>
          <p:cNvPr id="3" name="S8-UNICEF_STWT">
            <a:hlinkClick r:id="" action="ppaction://media"/>
            <a:extLst>
              <a:ext uri="{FF2B5EF4-FFF2-40B4-BE49-F238E27FC236}">
                <a16:creationId xmlns:a16="http://schemas.microsoft.com/office/drawing/2014/main" id="{5F4EE780-8B1A-6213-C363-020E424F1A08}"/>
              </a:ext>
            </a:extLst>
          </p:cNvPr>
          <p:cNvPicPr>
            <a:picLocks noChangeAspect="1"/>
          </p:cNvPicPr>
          <p:nvPr>
            <a:audioFile r:link="rId1"/>
            <p:extLst>
              <p:ext uri="{DAA4B4D4-6D71-4841-9C94-3DE7FCFB9230}">
                <p14:media xmlns:p14="http://schemas.microsoft.com/office/powerpoint/2010/main" r:embed="rId2">
                  <p14:trim end="3508.3673"/>
                </p14:media>
              </p:ext>
            </p:extLst>
          </p:nvPr>
        </p:nvPicPr>
        <p:blipFill>
          <a:blip r:embed="rId8"/>
          <a:stretch>
            <a:fillRect/>
          </a:stretch>
        </p:blipFill>
        <p:spPr>
          <a:xfrm>
            <a:off x="6050973" y="5904439"/>
            <a:ext cx="487363" cy="487363"/>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73357C2A-0112-1F45-56BE-3D448DF4CEBD}"/>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Action Button: Go Back or Previous 9">
            <a:hlinkClick r:id="" action="ppaction://hlinkshowjump?jump=previousslide" highlightClick="1"/>
            <a:extLst>
              <a:ext uri="{FF2B5EF4-FFF2-40B4-BE49-F238E27FC236}">
                <a16:creationId xmlns:a16="http://schemas.microsoft.com/office/drawing/2014/main" id="{3960BB75-59B3-3DD9-ACA8-396DC4036C0A}"/>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Action Button: Blank 7">
            <a:hlinkClick r:id="" action="ppaction://hlinkshowjump?jump=endshow" highlightClick="1"/>
            <a:extLst>
              <a:ext uri="{FF2B5EF4-FFF2-40B4-BE49-F238E27FC236}">
                <a16:creationId xmlns:a16="http://schemas.microsoft.com/office/drawing/2014/main" id="{958B7E93-AFA7-761B-B8A7-66E4DA8E4354}"/>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4078364366"/>
      </p:ext>
    </p:extLst>
  </p:cSld>
  <p:clrMapOvr>
    <a:masterClrMapping/>
  </p:clrMapOvr>
  <mc:AlternateContent xmlns:mc="http://schemas.openxmlformats.org/markup-compatibility/2006" xmlns:p14="http://schemas.microsoft.com/office/powerpoint/2010/main">
    <mc:Choice Requires="p14">
      <p:transition spd="slow" p14:dur="1250" advClick="0" advTm="5550">
        <p14:switch dir="r"/>
      </p:transition>
    </mc:Choice>
    <mc:Fallback xmlns="">
      <p:transition spd="slow" advClick="0" advTm="55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51AF1-B020-4718-8B3A-CBAC32092325}"/>
              </a:ext>
            </a:extLst>
          </p:cNvPr>
          <p:cNvSpPr>
            <a:spLocks noGrp="1"/>
          </p:cNvSpPr>
          <p:nvPr>
            <p:ph type="title"/>
          </p:nvPr>
        </p:nvSpPr>
        <p:spPr/>
        <p:txBody>
          <a:bodyPr>
            <a:normAutofit/>
          </a:bodyPr>
          <a:lstStyle/>
          <a:p>
            <a:r>
              <a:rPr lang="en-US" b="1" dirty="0"/>
              <a:t>Key Persons for Transition Preparation</a:t>
            </a:r>
          </a:p>
        </p:txBody>
      </p:sp>
      <p:sp>
        <p:nvSpPr>
          <p:cNvPr id="8" name="Freeform: Shape 7">
            <a:extLst>
              <a:ext uri="{FF2B5EF4-FFF2-40B4-BE49-F238E27FC236}">
                <a16:creationId xmlns:a16="http://schemas.microsoft.com/office/drawing/2014/main" id="{C3A67DDA-4510-EDE8-2657-404FCF848344}"/>
              </a:ext>
            </a:extLst>
          </p:cNvPr>
          <p:cNvSpPr/>
          <p:nvPr/>
        </p:nvSpPr>
        <p:spPr>
          <a:xfrm>
            <a:off x="890130" y="5255314"/>
            <a:ext cx="4232761" cy="1602686"/>
          </a:xfrm>
          <a:custGeom>
            <a:avLst/>
            <a:gdLst>
              <a:gd name="connsiteX0" fmla="*/ 0 w 2295158"/>
              <a:gd name="connsiteY0" fmla="*/ 0 h 765352"/>
              <a:gd name="connsiteX1" fmla="*/ 2295158 w 2295158"/>
              <a:gd name="connsiteY1" fmla="*/ 0 h 765352"/>
              <a:gd name="connsiteX2" fmla="*/ 2295158 w 2295158"/>
              <a:gd name="connsiteY2" fmla="*/ 765352 h 765352"/>
              <a:gd name="connsiteX3" fmla="*/ 0 w 2295158"/>
              <a:gd name="connsiteY3" fmla="*/ 765352 h 765352"/>
              <a:gd name="connsiteX4" fmla="*/ 0 w 2295158"/>
              <a:gd name="connsiteY4" fmla="*/ 0 h 765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158" h="765352">
                <a:moveTo>
                  <a:pt x="0" y="0"/>
                </a:moveTo>
                <a:lnTo>
                  <a:pt x="2295158" y="0"/>
                </a:lnTo>
                <a:lnTo>
                  <a:pt x="2295158" y="765352"/>
                </a:lnTo>
                <a:lnTo>
                  <a:pt x="0" y="765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00100">
              <a:lnSpc>
                <a:spcPct val="100000"/>
              </a:lnSpc>
              <a:spcBef>
                <a:spcPct val="0"/>
              </a:spcBef>
              <a:buNone/>
            </a:pPr>
            <a:r>
              <a:rPr lang="en-US" altLang="en-US" sz="2000" b="1" kern="1200" dirty="0">
                <a:solidFill>
                  <a:schemeClr val="accent1"/>
                </a:solidFill>
              </a:rPr>
              <a:t>Transition Planning Team</a:t>
            </a:r>
          </a:p>
          <a:p>
            <a:pPr marL="0" lvl="0" indent="0" algn="ctr" defTabSz="800100">
              <a:lnSpc>
                <a:spcPct val="100000"/>
              </a:lnSpc>
              <a:spcBef>
                <a:spcPct val="0"/>
              </a:spcBef>
              <a:buNone/>
            </a:pPr>
            <a:r>
              <a:rPr lang="en-US" sz="2000" b="1" kern="1200" dirty="0">
                <a:solidFill>
                  <a:schemeClr val="accent1"/>
                </a:solidFill>
              </a:rPr>
              <a:t>(General Educator, Special Educator,</a:t>
            </a:r>
          </a:p>
          <a:p>
            <a:pPr marL="0" lvl="0" indent="0" algn="ctr" defTabSz="800100">
              <a:lnSpc>
                <a:spcPct val="100000"/>
              </a:lnSpc>
              <a:spcBef>
                <a:spcPct val="0"/>
              </a:spcBef>
              <a:buNone/>
            </a:pPr>
            <a:r>
              <a:rPr lang="en-US" sz="2000" b="1" kern="1200" dirty="0">
                <a:solidFill>
                  <a:schemeClr val="accent1"/>
                </a:solidFill>
              </a:rPr>
              <a:t>Transition Coach/Specialist, Guidance Counsellor)</a:t>
            </a:r>
            <a:endParaRPr lang="en-US" sz="2000" b="0" kern="1200" dirty="0">
              <a:solidFill>
                <a:schemeClr val="accent1"/>
              </a:solidFill>
            </a:endParaRPr>
          </a:p>
        </p:txBody>
      </p:sp>
      <p:sp>
        <p:nvSpPr>
          <p:cNvPr id="12" name="Freeform: Shape 11">
            <a:extLst>
              <a:ext uri="{FF2B5EF4-FFF2-40B4-BE49-F238E27FC236}">
                <a16:creationId xmlns:a16="http://schemas.microsoft.com/office/drawing/2014/main" id="{EEA7D733-E3C2-BE2B-037A-15B862835EAB}"/>
              </a:ext>
            </a:extLst>
          </p:cNvPr>
          <p:cNvSpPr/>
          <p:nvPr/>
        </p:nvSpPr>
        <p:spPr>
          <a:xfrm>
            <a:off x="5302251" y="5255314"/>
            <a:ext cx="3214908" cy="1227127"/>
          </a:xfrm>
          <a:custGeom>
            <a:avLst/>
            <a:gdLst>
              <a:gd name="connsiteX0" fmla="*/ 0 w 1949642"/>
              <a:gd name="connsiteY0" fmla="*/ 0 h 3514692"/>
              <a:gd name="connsiteX1" fmla="*/ 1949642 w 1949642"/>
              <a:gd name="connsiteY1" fmla="*/ 0 h 3514692"/>
              <a:gd name="connsiteX2" fmla="*/ 1949642 w 1949642"/>
              <a:gd name="connsiteY2" fmla="*/ 3514692 h 3514692"/>
              <a:gd name="connsiteX3" fmla="*/ 0 w 1949642"/>
              <a:gd name="connsiteY3" fmla="*/ 3514692 h 3514692"/>
              <a:gd name="connsiteX4" fmla="*/ 0 w 1949642"/>
              <a:gd name="connsiteY4" fmla="*/ 0 h 351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9642" h="3514692">
                <a:moveTo>
                  <a:pt x="0" y="0"/>
                </a:moveTo>
                <a:lnTo>
                  <a:pt x="1949642" y="0"/>
                </a:lnTo>
                <a:lnTo>
                  <a:pt x="1949642" y="3514692"/>
                </a:lnTo>
                <a:lnTo>
                  <a:pt x="0" y="35146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altLang="en-US" sz="2000" b="1" kern="1200" dirty="0">
                <a:solidFill>
                  <a:schemeClr val="accent1"/>
                </a:solidFill>
              </a:rPr>
              <a:t>Family</a:t>
            </a:r>
          </a:p>
          <a:p>
            <a:pPr marL="0" lvl="0" indent="0" algn="ctr" defTabSz="800100">
              <a:lnSpc>
                <a:spcPct val="100000"/>
              </a:lnSpc>
              <a:spcBef>
                <a:spcPct val="0"/>
              </a:spcBef>
              <a:spcAft>
                <a:spcPct val="35000"/>
              </a:spcAft>
              <a:buNone/>
            </a:pPr>
            <a:r>
              <a:rPr lang="en-US" altLang="en-US" sz="2000" b="1" kern="1200" dirty="0">
                <a:solidFill>
                  <a:schemeClr val="accent1"/>
                </a:solidFill>
              </a:rPr>
              <a:t>(Caregiver/Mentor/Advocate) </a:t>
            </a:r>
            <a:endParaRPr lang="en-US" sz="2000" b="1" kern="1200" dirty="0">
              <a:solidFill>
                <a:schemeClr val="accent1"/>
              </a:solidFill>
            </a:endParaRPr>
          </a:p>
        </p:txBody>
      </p:sp>
      <p:sp>
        <p:nvSpPr>
          <p:cNvPr id="14" name="Freeform: Shape 13">
            <a:extLst>
              <a:ext uri="{FF2B5EF4-FFF2-40B4-BE49-F238E27FC236}">
                <a16:creationId xmlns:a16="http://schemas.microsoft.com/office/drawing/2014/main" id="{1C69B2D1-5DCF-03FB-C219-38196C4C57E8}"/>
              </a:ext>
            </a:extLst>
          </p:cNvPr>
          <p:cNvSpPr/>
          <p:nvPr/>
        </p:nvSpPr>
        <p:spPr>
          <a:xfrm>
            <a:off x="9101473" y="5255314"/>
            <a:ext cx="2382642" cy="837334"/>
          </a:xfrm>
          <a:custGeom>
            <a:avLst/>
            <a:gdLst>
              <a:gd name="connsiteX0" fmla="*/ 0 w 1560607"/>
              <a:gd name="connsiteY0" fmla="*/ 0 h 837334"/>
              <a:gd name="connsiteX1" fmla="*/ 1560607 w 1560607"/>
              <a:gd name="connsiteY1" fmla="*/ 0 h 837334"/>
              <a:gd name="connsiteX2" fmla="*/ 1560607 w 1560607"/>
              <a:gd name="connsiteY2" fmla="*/ 837334 h 837334"/>
              <a:gd name="connsiteX3" fmla="*/ 0 w 1560607"/>
              <a:gd name="connsiteY3" fmla="*/ 837334 h 837334"/>
              <a:gd name="connsiteX4" fmla="*/ 0 w 1560607"/>
              <a:gd name="connsiteY4" fmla="*/ 0 h 83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0607" h="837334">
                <a:moveTo>
                  <a:pt x="0" y="0"/>
                </a:moveTo>
                <a:lnTo>
                  <a:pt x="1560607" y="0"/>
                </a:lnTo>
                <a:lnTo>
                  <a:pt x="1560607" y="837334"/>
                </a:lnTo>
                <a:lnTo>
                  <a:pt x="0" y="8373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solidFill>
                  <a:schemeClr val="accent1"/>
                </a:solidFill>
              </a:rPr>
              <a:t>Community Partners</a:t>
            </a:r>
          </a:p>
        </p:txBody>
      </p:sp>
      <p:pic>
        <p:nvPicPr>
          <p:cNvPr id="7" name="Picture 6">
            <a:extLst>
              <a:ext uri="{FF2B5EF4-FFF2-40B4-BE49-F238E27FC236}">
                <a16:creationId xmlns:a16="http://schemas.microsoft.com/office/drawing/2014/main" id="{3C718FCE-B08E-4344-88FA-AC08D850EDAF}"/>
              </a:ext>
            </a:extLst>
          </p:cNvPr>
          <p:cNvPicPr>
            <a:picLocks noChangeAspect="1"/>
          </p:cNvPicPr>
          <p:nvPr/>
        </p:nvPicPr>
        <p:blipFill>
          <a:blip r:embed="rId5"/>
          <a:stretch>
            <a:fillRect/>
          </a:stretch>
        </p:blipFill>
        <p:spPr>
          <a:xfrm>
            <a:off x="890130" y="2646861"/>
            <a:ext cx="4180636" cy="23824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C55642C6-2886-7B42-BDF0-52B96892EA76}"/>
              </a:ext>
            </a:extLst>
          </p:cNvPr>
          <p:cNvPicPr>
            <a:picLocks noChangeAspect="1"/>
          </p:cNvPicPr>
          <p:nvPr/>
        </p:nvPicPr>
        <p:blipFill rotWithShape="1">
          <a:blip r:embed="rId6"/>
          <a:srcRect r="1659" b="6511"/>
          <a:stretch/>
        </p:blipFill>
        <p:spPr>
          <a:xfrm>
            <a:off x="5372501" y="2646861"/>
            <a:ext cx="3074408" cy="23824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19E25FCF-45B3-3644-AF6A-EB45CF995B64}"/>
              </a:ext>
            </a:extLst>
          </p:cNvPr>
          <p:cNvPicPr>
            <a:picLocks noChangeAspect="1"/>
          </p:cNvPicPr>
          <p:nvPr/>
        </p:nvPicPr>
        <p:blipFill>
          <a:blip r:embed="rId7"/>
          <a:stretch>
            <a:fillRect/>
          </a:stretch>
        </p:blipFill>
        <p:spPr>
          <a:xfrm>
            <a:off x="8696519" y="2661666"/>
            <a:ext cx="3035535" cy="2352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S9-UNICEF_STWT">
            <a:hlinkClick r:id="" action="ppaction://media"/>
            <a:extLst>
              <a:ext uri="{FF2B5EF4-FFF2-40B4-BE49-F238E27FC236}">
                <a16:creationId xmlns:a16="http://schemas.microsoft.com/office/drawing/2014/main" id="{0A275321-A4AF-5A4A-AA94-7D3355B9CEE6}"/>
              </a:ext>
            </a:extLst>
          </p:cNvPr>
          <p:cNvPicPr>
            <a:picLocks noChangeAspect="1"/>
          </p:cNvPicPr>
          <p:nvPr>
            <a:audioFile r:link="rId1"/>
            <p:extLst>
              <p:ext uri="{DAA4B4D4-6D71-4841-9C94-3DE7FCFB9230}">
                <p14:media xmlns:p14="http://schemas.microsoft.com/office/powerpoint/2010/main" r:embed="rId2">
                  <p14:trim st="2132"/>
                </p14:media>
              </p:ext>
            </p:extLst>
          </p:nvPr>
        </p:nvPicPr>
        <p:blipFill>
          <a:blip r:embed="rId8"/>
          <a:stretch>
            <a:fillRect/>
          </a:stretch>
        </p:blipFill>
        <p:spPr>
          <a:xfrm>
            <a:off x="11034157" y="5444154"/>
            <a:ext cx="487363" cy="487363"/>
          </a:xfrm>
          <a:prstGeom prst="rect">
            <a:avLst/>
          </a:prstGeom>
        </p:spPr>
      </p:pic>
      <p:sp>
        <p:nvSpPr>
          <p:cNvPr id="5" name="Action Button: Go Forward or Next 4">
            <a:hlinkClick r:id="" action="ppaction://hlinkshowjump?jump=nextslide" highlightClick="1"/>
            <a:extLst>
              <a:ext uri="{FF2B5EF4-FFF2-40B4-BE49-F238E27FC236}">
                <a16:creationId xmlns:a16="http://schemas.microsoft.com/office/drawing/2014/main" id="{D754DFB1-6CAC-6AFB-E558-80068506B9D2}"/>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Action Button: Go Back or Previous 5">
            <a:hlinkClick r:id="" action="ppaction://hlinkshowjump?jump=previousslide" highlightClick="1"/>
            <a:extLst>
              <a:ext uri="{FF2B5EF4-FFF2-40B4-BE49-F238E27FC236}">
                <a16:creationId xmlns:a16="http://schemas.microsoft.com/office/drawing/2014/main" id="{490FC9B7-B41B-0C5C-CDF4-2C00EBF10190}"/>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Action Button: Blank 2">
            <a:hlinkClick r:id="" action="ppaction://hlinkshowjump?jump=endshow" highlightClick="1"/>
            <a:extLst>
              <a:ext uri="{FF2B5EF4-FFF2-40B4-BE49-F238E27FC236}">
                <a16:creationId xmlns:a16="http://schemas.microsoft.com/office/drawing/2014/main" id="{CF8EE52F-986A-8D41-784F-852DBD9A2702}"/>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3123404686"/>
      </p:ext>
    </p:extLst>
  </p:cSld>
  <p:clrMapOvr>
    <a:masterClrMapping/>
  </p:clrMapOvr>
  <p:transition spd="med" advClick="0" advTm="1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14" fill="hold"/>
                                        <p:tgtEl>
                                          <p:spTgt spid="4"/>
                                        </p:tgtEl>
                                      </p:cBhvr>
                                    </p:cmd>
                                  </p:childTnLst>
                                </p:cTn>
                              </p:par>
                              <p:par>
                                <p:cTn id="7" presetID="10" presetClass="entr" presetSubtype="0" fill="hold" nodeType="withEffect">
                                  <p:stCondLst>
                                    <p:cond delay="725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par>
                                <p:cTn id="10" presetID="10" presetClass="entr" presetSubtype="0" fill="hold" grpId="0" nodeType="withEffect">
                                  <p:stCondLst>
                                    <p:cond delay="75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8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925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nodeType="withEffect">
                                  <p:stCondLst>
                                    <p:cond delay="1025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110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25" fill="hold" display="0">
                  <p:stCondLst>
                    <p:cond delay="indefinite"/>
                  </p:stCondLst>
                  <p:endCondLst>
                    <p:cond evt="onStopAudio" delay="0">
                      <p:tgtEl>
                        <p:sldTgt/>
                      </p:tgtEl>
                    </p:cond>
                  </p:endCondLst>
                </p:cTn>
                <p:tgtEl>
                  <p:spTgt spid="4"/>
                </p:tgtEl>
              </p:cMediaNode>
            </p:audio>
          </p:childTnLst>
        </p:cTn>
      </p:par>
    </p:tnLst>
    <p:bldLst>
      <p:bldP spid="8" grpId="0"/>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73E7E-8F64-EF4A-B5FA-033D46CAA0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39B7A2-02AC-AFEF-C82D-BD8C7EB22F2B}"/>
              </a:ext>
            </a:extLst>
          </p:cNvPr>
          <p:cNvSpPr>
            <a:spLocks noGrp="1"/>
          </p:cNvSpPr>
          <p:nvPr>
            <p:ph type="title"/>
          </p:nvPr>
        </p:nvSpPr>
        <p:spPr>
          <a:xfrm>
            <a:off x="2516397" y="1714661"/>
            <a:ext cx="7370130" cy="2708434"/>
          </a:xfrm>
        </p:spPr>
        <p:txBody>
          <a:bodyPr/>
          <a:lstStyle/>
          <a:p>
            <a:pPr algn="ctr"/>
            <a:r>
              <a:rPr lang="en-US" sz="8800" dirty="0">
                <a:solidFill>
                  <a:schemeClr val="tx1"/>
                </a:solidFill>
              </a:rPr>
              <a:t>CASE STUDIES</a:t>
            </a:r>
            <a:br>
              <a:rPr lang="en-US" sz="8800" dirty="0">
                <a:solidFill>
                  <a:schemeClr val="tx1"/>
                </a:solidFill>
              </a:rPr>
            </a:br>
            <a:r>
              <a:rPr lang="en-US" sz="8800" dirty="0">
                <a:solidFill>
                  <a:schemeClr val="tx1"/>
                </a:solidFill>
              </a:rPr>
              <a:t>GROUP ACTIVITY</a:t>
            </a:r>
          </a:p>
        </p:txBody>
      </p:sp>
      <p:pic>
        <p:nvPicPr>
          <p:cNvPr id="5" name="Picture 4">
            <a:extLst>
              <a:ext uri="{FF2B5EF4-FFF2-40B4-BE49-F238E27FC236}">
                <a16:creationId xmlns:a16="http://schemas.microsoft.com/office/drawing/2014/main" id="{CDCCC3A8-24FE-D4DA-27D0-60C830BF2635}"/>
              </a:ext>
            </a:extLst>
          </p:cNvPr>
          <p:cNvPicPr>
            <a:picLocks noChangeAspect="1"/>
          </p:cNvPicPr>
          <p:nvPr/>
        </p:nvPicPr>
        <p:blipFill rotWithShape="1">
          <a:blip r:embed="rId4">
            <a:alphaModFix/>
          </a:blip>
          <a:srcRect l="36794" t="9514"/>
          <a:stretch/>
        </p:blipFill>
        <p:spPr>
          <a:xfrm>
            <a:off x="9886526" y="2201784"/>
            <a:ext cx="2070054" cy="4445878"/>
          </a:xfrm>
          <a:prstGeom prst="rect">
            <a:avLst/>
          </a:prstGeom>
        </p:spPr>
      </p:pic>
      <p:pic>
        <p:nvPicPr>
          <p:cNvPr id="6" name="Picture 5">
            <a:extLst>
              <a:ext uri="{FF2B5EF4-FFF2-40B4-BE49-F238E27FC236}">
                <a16:creationId xmlns:a16="http://schemas.microsoft.com/office/drawing/2014/main" id="{4830AF9D-78D8-2946-3CA1-E6C8EA587E9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0242"/>
          <a:stretch/>
        </p:blipFill>
        <p:spPr>
          <a:xfrm>
            <a:off x="214638" y="2480854"/>
            <a:ext cx="2280977" cy="4166808"/>
          </a:xfrm>
          <a:prstGeom prst="rect">
            <a:avLst/>
          </a:prstGeom>
        </p:spPr>
      </p:pic>
      <p:pic>
        <p:nvPicPr>
          <p:cNvPr id="7" name="Picture 6">
            <a:extLst>
              <a:ext uri="{FF2B5EF4-FFF2-40B4-BE49-F238E27FC236}">
                <a16:creationId xmlns:a16="http://schemas.microsoft.com/office/drawing/2014/main" id="{A1A419A9-A990-36B7-6705-A229980ADED2}"/>
              </a:ext>
            </a:extLst>
          </p:cNvPr>
          <p:cNvPicPr>
            <a:picLocks noChangeAspect="1"/>
          </p:cNvPicPr>
          <p:nvPr/>
        </p:nvPicPr>
        <p:blipFill rotWithShape="1">
          <a:blip r:embed="rId6"/>
          <a:srcRect l="55034" t="56052" r="22466"/>
          <a:stretch/>
        </p:blipFill>
        <p:spPr>
          <a:xfrm>
            <a:off x="225029" y="752821"/>
            <a:ext cx="2280977" cy="2506041"/>
          </a:xfrm>
          <a:prstGeom prst="rect">
            <a:avLst/>
          </a:prstGeom>
        </p:spPr>
      </p:pic>
      <p:pic>
        <p:nvPicPr>
          <p:cNvPr id="9" name="Picture 8">
            <a:extLst>
              <a:ext uri="{FF2B5EF4-FFF2-40B4-BE49-F238E27FC236}">
                <a16:creationId xmlns:a16="http://schemas.microsoft.com/office/drawing/2014/main" id="{2AD2F82B-B935-942D-95D6-D5D51D2C112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6715"/>
          <a:stretch/>
        </p:blipFill>
        <p:spPr bwMode="auto">
          <a:xfrm>
            <a:off x="9893548" y="752821"/>
            <a:ext cx="2073423" cy="2897926"/>
          </a:xfrm>
          <a:prstGeom prst="rect">
            <a:avLst/>
          </a:prstGeom>
          <a:ln>
            <a:noFill/>
          </a:ln>
          <a:extLst>
            <a:ext uri="{53640926-AAD7-44D8-BBD7-CCE9431645EC}">
              <a14:shadowObscured xmlns:a14="http://schemas.microsoft.com/office/drawing/2010/main"/>
            </a:ext>
          </a:extLst>
        </p:spPr>
      </p:pic>
      <p:pic>
        <p:nvPicPr>
          <p:cNvPr id="3" name="S10-UNICEF_STWT">
            <a:hlinkClick r:id="" action="ppaction://media"/>
            <a:extLst>
              <a:ext uri="{FF2B5EF4-FFF2-40B4-BE49-F238E27FC236}">
                <a16:creationId xmlns:a16="http://schemas.microsoft.com/office/drawing/2014/main" id="{DCB161D9-5E61-105B-4462-C11B95BBC75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096000" y="5291697"/>
            <a:ext cx="487363" cy="487363"/>
          </a:xfrm>
          <a:prstGeom prst="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BBFE36DF-548B-6927-6318-5694D36F7BB9}"/>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Action Button: Go Back or Previous 9">
            <a:hlinkClick r:id="" action="ppaction://hlinkshowjump?jump=previousslide" highlightClick="1"/>
            <a:extLst>
              <a:ext uri="{FF2B5EF4-FFF2-40B4-BE49-F238E27FC236}">
                <a16:creationId xmlns:a16="http://schemas.microsoft.com/office/drawing/2014/main" id="{83015B75-095B-2081-FB97-A17332B92AB9}"/>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Action Button: Blank 7">
            <a:hlinkClick r:id="" action="ppaction://hlinkshowjump?jump=endshow" highlightClick="1"/>
            <a:extLst>
              <a:ext uri="{FF2B5EF4-FFF2-40B4-BE49-F238E27FC236}">
                <a16:creationId xmlns:a16="http://schemas.microsoft.com/office/drawing/2014/main" id="{6D9E7805-700A-5567-D126-B26A6B324F76}"/>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3686166781"/>
      </p:ext>
    </p:extLst>
  </p:cSld>
  <p:clrMapOvr>
    <a:masterClrMapping/>
  </p:clrMapOvr>
  <mc:AlternateContent xmlns:mc="http://schemas.openxmlformats.org/markup-compatibility/2006" xmlns:p14="http://schemas.microsoft.com/office/powerpoint/2010/main">
    <mc:Choice Requires="p14">
      <p:transition spd="slow" p14:dur="2000" advClick="0" advTm="33000"/>
    </mc:Choice>
    <mc:Fallback xmlns="">
      <p:transition spd="slow" advClick="0" advTm="3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2CC788-9693-AE2E-EBD2-49E3892F9A43}"/>
              </a:ext>
            </a:extLst>
          </p:cNvPr>
          <p:cNvPicPr>
            <a:picLocks noChangeAspect="1"/>
          </p:cNvPicPr>
          <p:nvPr/>
        </p:nvPicPr>
        <p:blipFill rotWithShape="1">
          <a:blip r:embed="rId4">
            <a:alphaModFix/>
          </a:blip>
          <a:srcRect l="36794" t="9514"/>
          <a:stretch/>
        </p:blipFill>
        <p:spPr>
          <a:xfrm>
            <a:off x="9931940" y="1744979"/>
            <a:ext cx="2024640" cy="4348342"/>
          </a:xfrm>
          <a:prstGeom prst="rect">
            <a:avLst/>
          </a:prstGeom>
        </p:spPr>
      </p:pic>
      <p:sp>
        <p:nvSpPr>
          <p:cNvPr id="2" name="Title 1">
            <a:extLst>
              <a:ext uri="{FF2B5EF4-FFF2-40B4-BE49-F238E27FC236}">
                <a16:creationId xmlns:a16="http://schemas.microsoft.com/office/drawing/2014/main" id="{74E91144-4044-DA49-84BB-8117CD6CA06D}"/>
              </a:ext>
            </a:extLst>
          </p:cNvPr>
          <p:cNvSpPr>
            <a:spLocks noGrp="1"/>
          </p:cNvSpPr>
          <p:nvPr>
            <p:ph type="title"/>
          </p:nvPr>
        </p:nvSpPr>
        <p:spPr>
          <a:xfrm>
            <a:off x="762000" y="716577"/>
            <a:ext cx="10668000" cy="615553"/>
          </a:xfrm>
        </p:spPr>
        <p:txBody>
          <a:bodyPr/>
          <a:lstStyle/>
          <a:p>
            <a:r>
              <a:rPr lang="en-US" dirty="0"/>
              <a:t>Case Study 1 - Joel</a:t>
            </a:r>
          </a:p>
        </p:txBody>
      </p:sp>
      <p:sp>
        <p:nvSpPr>
          <p:cNvPr id="3" name="Text Placeholder 2">
            <a:extLst>
              <a:ext uri="{FF2B5EF4-FFF2-40B4-BE49-F238E27FC236}">
                <a16:creationId xmlns:a16="http://schemas.microsoft.com/office/drawing/2014/main" id="{2205BFD3-8D5F-984C-8D32-ACD637E3E5C8}"/>
              </a:ext>
            </a:extLst>
          </p:cNvPr>
          <p:cNvSpPr>
            <a:spLocks noGrp="1"/>
          </p:cNvSpPr>
          <p:nvPr>
            <p:ph type="body" sz="quarter" idx="13"/>
          </p:nvPr>
        </p:nvSpPr>
        <p:spPr>
          <a:xfrm>
            <a:off x="762000" y="1790699"/>
            <a:ext cx="9021371" cy="4726833"/>
          </a:xfrm>
        </p:spPr>
        <p:txBody>
          <a:bodyPr/>
          <a:lstStyle/>
          <a:p>
            <a:pPr algn="just"/>
            <a:r>
              <a:rPr lang="en-US" sz="2000" dirty="0"/>
              <a:t>Joel is 16 years old. He was diagnosed at age 10 with Asperger’s Syndrome. His academic performance shows advanced skills in Mathematics and Science-related subjects, and language. He describes himself as a misfit because he finds it difficult to maintain friendships with his peers. He spends a lot of time in the school library, reading or using his device. Joel’s parents want him to start thinking about his future. He wants to be a computer game programmer. He has identified a program at Compass School of Technology. He has asked his parents if he can sit CSEC Computer Studies and Mathematics, although he is not yet at the grade level to do so. His teacher has shared his concern about Joel’s challenges and how his development might be affected. He is happy that Joel is functioning well academically, but he does not seem to do well socializing with his peers. The parents have asked for a preliminary meeting to address the concerns.  </a:t>
            </a:r>
          </a:p>
          <a:p>
            <a:endParaRPr lang="en-US" sz="2000" dirty="0"/>
          </a:p>
          <a:p>
            <a:pPr marL="457200" indent="-457200">
              <a:buFont typeface="+mj-lt"/>
              <a:buAutoNum type="arabicPeriod"/>
            </a:pPr>
            <a:r>
              <a:rPr lang="en-US" sz="2000" dirty="0"/>
              <a:t>What would the critical issues be for this discussion? </a:t>
            </a:r>
          </a:p>
          <a:p>
            <a:pPr marL="457200" indent="-457200">
              <a:buFont typeface="+mj-lt"/>
              <a:buAutoNum type="arabicPeriod"/>
            </a:pPr>
            <a:r>
              <a:rPr lang="en-US" sz="2000" dirty="0"/>
              <a:t>Who are the persons who should be at this meeting? </a:t>
            </a:r>
          </a:p>
          <a:p>
            <a:pPr marL="457200" indent="-457200">
              <a:buFont typeface="+mj-lt"/>
              <a:buAutoNum type="arabicPeriod"/>
            </a:pPr>
            <a:r>
              <a:rPr lang="en-US" sz="2000" dirty="0"/>
              <a:t>Name action to be taken following this meeting. List the actions in order or priority.</a:t>
            </a:r>
          </a:p>
        </p:txBody>
      </p:sp>
      <p:pic>
        <p:nvPicPr>
          <p:cNvPr id="5" name="S11-UNICEF_STWT">
            <a:hlinkClick r:id="" action="ppaction://media"/>
            <a:extLst>
              <a:ext uri="{FF2B5EF4-FFF2-40B4-BE49-F238E27FC236}">
                <a16:creationId xmlns:a16="http://schemas.microsoft.com/office/drawing/2014/main" id="{63328A93-5811-7E55-2623-6E144167C7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42637" y="1088448"/>
            <a:ext cx="487363" cy="487363"/>
          </a:xfrm>
          <a:prstGeom prst="rect">
            <a:avLst/>
          </a:prstGeom>
        </p:spPr>
      </p:pic>
      <p:sp>
        <p:nvSpPr>
          <p:cNvPr id="6" name="Action Button: Go Forward or Next 5">
            <a:hlinkClick r:id="" action="ppaction://hlinkshowjump?jump=nextslide" highlightClick="1"/>
            <a:extLst>
              <a:ext uri="{FF2B5EF4-FFF2-40B4-BE49-F238E27FC236}">
                <a16:creationId xmlns:a16="http://schemas.microsoft.com/office/drawing/2014/main" id="{C7F99E61-96BA-263D-366E-272B702CC5FA}"/>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Action Button: Go Back or Previous 6">
            <a:hlinkClick r:id="" action="ppaction://hlinkshowjump?jump=previousslide" highlightClick="1"/>
            <a:extLst>
              <a:ext uri="{FF2B5EF4-FFF2-40B4-BE49-F238E27FC236}">
                <a16:creationId xmlns:a16="http://schemas.microsoft.com/office/drawing/2014/main" id="{7458B6EE-2E39-AEB2-4348-094EBDAE5E9A}"/>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Action Button: Blank 7">
            <a:hlinkClick r:id="" action="ppaction://hlinkshowjump?jump=endshow" highlightClick="1"/>
            <a:extLst>
              <a:ext uri="{FF2B5EF4-FFF2-40B4-BE49-F238E27FC236}">
                <a16:creationId xmlns:a16="http://schemas.microsoft.com/office/drawing/2014/main" id="{879BE0FB-156F-2CD6-4163-460E225DCE4A}"/>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16868481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7000">
        <p15:prstTrans prst="pageCurlDouble"/>
      </p:transition>
    </mc:Choice>
    <mc:Fallback xmlns="">
      <p:transition spd="slow" advTm="10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0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878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BB89-0C67-52D6-A358-7D58637371D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F4B4E10-2036-6168-2186-7FF7829099CB}"/>
              </a:ext>
            </a:extLst>
          </p:cNvPr>
          <p:cNvPicPr>
            <a:picLocks noChangeAspect="1"/>
          </p:cNvPicPr>
          <p:nvPr/>
        </p:nvPicPr>
        <p:blipFill rotWithShape="1">
          <a:blip r:embed="rId4">
            <a:alphaModFix/>
          </a:blip>
          <a:srcRect l="36794" t="9514"/>
          <a:stretch/>
        </p:blipFill>
        <p:spPr>
          <a:xfrm>
            <a:off x="9931940" y="1744979"/>
            <a:ext cx="2024640" cy="4348342"/>
          </a:xfrm>
          <a:prstGeom prst="rect">
            <a:avLst/>
          </a:prstGeom>
        </p:spPr>
      </p:pic>
      <p:sp>
        <p:nvSpPr>
          <p:cNvPr id="2" name="Title 1">
            <a:extLst>
              <a:ext uri="{FF2B5EF4-FFF2-40B4-BE49-F238E27FC236}">
                <a16:creationId xmlns:a16="http://schemas.microsoft.com/office/drawing/2014/main" id="{AEF0A796-E08B-C5ED-AAD6-470979009054}"/>
              </a:ext>
            </a:extLst>
          </p:cNvPr>
          <p:cNvSpPr>
            <a:spLocks noGrp="1"/>
          </p:cNvSpPr>
          <p:nvPr>
            <p:ph type="title"/>
          </p:nvPr>
        </p:nvSpPr>
        <p:spPr>
          <a:xfrm>
            <a:off x="762000" y="716577"/>
            <a:ext cx="10668000" cy="615553"/>
          </a:xfrm>
        </p:spPr>
        <p:txBody>
          <a:bodyPr/>
          <a:lstStyle/>
          <a:p>
            <a:r>
              <a:rPr lang="en-US" dirty="0"/>
              <a:t>Feedback on Case Study 1 – Joel</a:t>
            </a:r>
          </a:p>
        </p:txBody>
      </p:sp>
      <p:sp>
        <p:nvSpPr>
          <p:cNvPr id="3" name="Text Placeholder 2">
            <a:extLst>
              <a:ext uri="{FF2B5EF4-FFF2-40B4-BE49-F238E27FC236}">
                <a16:creationId xmlns:a16="http://schemas.microsoft.com/office/drawing/2014/main" id="{70B9A56C-AE06-0949-6A9E-CDAAED80DE84}"/>
              </a:ext>
            </a:extLst>
          </p:cNvPr>
          <p:cNvSpPr>
            <a:spLocks noGrp="1"/>
          </p:cNvSpPr>
          <p:nvPr>
            <p:ph type="body" sz="quarter" idx="13"/>
          </p:nvPr>
        </p:nvSpPr>
        <p:spPr>
          <a:xfrm>
            <a:off x="762000" y="1555733"/>
            <a:ext cx="9021371" cy="5058009"/>
          </a:xfrm>
        </p:spPr>
        <p:txBody>
          <a:bodyPr/>
          <a:lstStyle/>
          <a:p>
            <a:pPr algn="just"/>
            <a:r>
              <a:rPr lang="en-US" sz="2000" dirty="0"/>
              <a:t>Joel is 16 years old. He was diagnosed at age 10 with Asperger’s Syndrome. His academic performance shows advanced skills in Mathematics and Science-related subjects, and language. He describes himself as a misfit because he finds it difficult to maintain friendships with his peers. He spends a lot of time in the school library, reading or using his device. Joel’s parents want him to start thinking about his future. He wants to be a computer game programmer. He has identified a program at Compass School of Technology. He has asked his parents if he can sit CSEC Computer Studies and Mathematics, although he is not yet at the grade level to do so. His teacher has shared his concern about Joel’s challenges and how his development might be affected. He is happy that Joel is functioning well academically, but he does not seem to do well socializing with his peers. The parents have asked for a preliminary meeting to address the concerns.  </a:t>
            </a:r>
          </a:p>
          <a:p>
            <a:endParaRPr lang="en-US" sz="2000" dirty="0"/>
          </a:p>
          <a:p>
            <a:pPr marL="457200" indent="-457200">
              <a:buFont typeface="+mj-lt"/>
              <a:buAutoNum type="arabicPeriod"/>
            </a:pPr>
            <a:r>
              <a:rPr lang="en-US" sz="2400" dirty="0"/>
              <a:t>What would the critical issues be for this discussion? </a:t>
            </a:r>
          </a:p>
          <a:p>
            <a:pPr marL="457200" indent="-457200">
              <a:buFont typeface="+mj-lt"/>
              <a:buAutoNum type="arabicPeriod"/>
            </a:pPr>
            <a:r>
              <a:rPr lang="en-US" sz="2400" dirty="0"/>
              <a:t>Who are the persons who should be at this meeting? </a:t>
            </a:r>
          </a:p>
          <a:p>
            <a:pPr marL="457200" indent="-457200">
              <a:buFont typeface="+mj-lt"/>
              <a:buAutoNum type="arabicPeriod"/>
            </a:pPr>
            <a:r>
              <a:rPr lang="en-US" sz="2400" dirty="0"/>
              <a:t>Name action to be taken following this meeting. List the actions in order or priority.</a:t>
            </a:r>
          </a:p>
        </p:txBody>
      </p:sp>
      <p:pic>
        <p:nvPicPr>
          <p:cNvPr id="5" name="S12-UNICEF_STWT">
            <a:hlinkClick r:id="" action="ppaction://media"/>
            <a:extLst>
              <a:ext uri="{FF2B5EF4-FFF2-40B4-BE49-F238E27FC236}">
                <a16:creationId xmlns:a16="http://schemas.microsoft.com/office/drawing/2014/main" id="{CCCF3A09-7F06-54E4-B57E-FF07F8C7AB84}"/>
              </a:ext>
            </a:extLst>
          </p:cNvPr>
          <p:cNvPicPr>
            <a:picLocks noChangeAspect="1"/>
          </p:cNvPicPr>
          <p:nvPr>
            <a:audioFile r:link="rId1"/>
            <p:extLst>
              <p:ext uri="{DAA4B4D4-6D71-4841-9C94-3DE7FCFB9230}">
                <p14:media xmlns:p14="http://schemas.microsoft.com/office/powerpoint/2010/main" r:embed="rId2">
                  <p14:trim st="1291"/>
                </p14:media>
              </p:ext>
            </p:extLst>
          </p:nvPr>
        </p:nvPicPr>
        <p:blipFill>
          <a:blip r:embed="rId5"/>
          <a:stretch>
            <a:fillRect/>
          </a:stretch>
        </p:blipFill>
        <p:spPr>
          <a:xfrm>
            <a:off x="10961578" y="1088448"/>
            <a:ext cx="487363" cy="487363"/>
          </a:xfrm>
          <a:prstGeom prst="rect">
            <a:avLst/>
          </a:prstGeom>
        </p:spPr>
      </p:pic>
      <p:sp>
        <p:nvSpPr>
          <p:cNvPr id="6" name="Action Button: Go Forward or Next 5">
            <a:hlinkClick r:id="" action="ppaction://hlinkshowjump?jump=nextslide" highlightClick="1"/>
            <a:extLst>
              <a:ext uri="{FF2B5EF4-FFF2-40B4-BE49-F238E27FC236}">
                <a16:creationId xmlns:a16="http://schemas.microsoft.com/office/drawing/2014/main" id="{826F0395-D708-7143-6AA8-32753155FA8A}"/>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Action Button: Go Back or Previous 6">
            <a:hlinkClick r:id="" action="ppaction://hlinkshowjump?jump=previousslide" highlightClick="1"/>
            <a:extLst>
              <a:ext uri="{FF2B5EF4-FFF2-40B4-BE49-F238E27FC236}">
                <a16:creationId xmlns:a16="http://schemas.microsoft.com/office/drawing/2014/main" id="{E1363BB9-7D26-06E1-EA5D-71DEE611E35E}"/>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Action Button: Blank 7">
            <a:hlinkClick r:id="" action="ppaction://hlinkshowjump?jump=endshow" highlightClick="1"/>
            <a:extLst>
              <a:ext uri="{FF2B5EF4-FFF2-40B4-BE49-F238E27FC236}">
                <a16:creationId xmlns:a16="http://schemas.microsoft.com/office/drawing/2014/main" id="{56FF107D-B05D-A65A-9CD9-0BAF219FD862}"/>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4170451911"/>
      </p:ext>
    </p:extLst>
  </p:cSld>
  <p:clrMapOvr>
    <a:masterClrMapping/>
  </p:clrMapOvr>
  <mc:AlternateContent xmlns:mc="http://schemas.openxmlformats.org/markup-compatibility/2006" xmlns:p14="http://schemas.microsoft.com/office/powerpoint/2010/main">
    <mc:Choice Requires="p14">
      <p:transition spd="slow" p14:dur="2000" advTm="382000"/>
    </mc:Choice>
    <mc:Fallback xmlns="">
      <p:transition spd="slow" advTm="38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174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20FFC-5549-F34D-AD2A-A6032A4EAB3D}"/>
              </a:ext>
            </a:extLst>
          </p:cNvPr>
          <p:cNvSpPr>
            <a:spLocks noGrp="1"/>
          </p:cNvSpPr>
          <p:nvPr>
            <p:ph type="title"/>
          </p:nvPr>
        </p:nvSpPr>
        <p:spPr>
          <a:xfrm>
            <a:off x="762000" y="716577"/>
            <a:ext cx="10668000" cy="615553"/>
          </a:xfrm>
        </p:spPr>
        <p:txBody>
          <a:bodyPr/>
          <a:lstStyle/>
          <a:p>
            <a:r>
              <a:rPr lang="en-US" dirty="0"/>
              <a:t>Case Study 2 - </a:t>
            </a:r>
            <a:r>
              <a:rPr lang="en-US" dirty="0" err="1"/>
              <a:t>Carel</a:t>
            </a:r>
            <a:endParaRPr lang="en-US" dirty="0"/>
          </a:p>
        </p:txBody>
      </p:sp>
      <p:sp>
        <p:nvSpPr>
          <p:cNvPr id="3" name="Text Placeholder 2">
            <a:extLst>
              <a:ext uri="{FF2B5EF4-FFF2-40B4-BE49-F238E27FC236}">
                <a16:creationId xmlns:a16="http://schemas.microsoft.com/office/drawing/2014/main" id="{2F12BA8C-2D59-4B46-8176-0107C1B18F40}"/>
              </a:ext>
            </a:extLst>
          </p:cNvPr>
          <p:cNvSpPr>
            <a:spLocks noGrp="1"/>
          </p:cNvSpPr>
          <p:nvPr>
            <p:ph type="body" sz="quarter" idx="13"/>
          </p:nvPr>
        </p:nvSpPr>
        <p:spPr>
          <a:xfrm>
            <a:off x="762000" y="1790700"/>
            <a:ext cx="9033753" cy="4772938"/>
          </a:xfrm>
        </p:spPr>
        <p:txBody>
          <a:bodyPr/>
          <a:lstStyle/>
          <a:p>
            <a:pPr algn="just"/>
            <a:r>
              <a:rPr lang="en-US" sz="2000" dirty="0" err="1"/>
              <a:t>Carel</a:t>
            </a:r>
            <a:r>
              <a:rPr lang="en-US" sz="2000" dirty="0"/>
              <a:t> is 15 years old. She lives with her family including two younger siblings. Her mother is an Art teacher. </a:t>
            </a:r>
            <a:r>
              <a:rPr lang="en-US" sz="2000" dirty="0" err="1"/>
              <a:t>Carel</a:t>
            </a:r>
            <a:r>
              <a:rPr lang="en-US" sz="2000" dirty="0"/>
              <a:t> attends one of the Schools of Hope. Her mother has noticed that she has an interest in sewing. Although her speech is not clear, </a:t>
            </a:r>
            <a:r>
              <a:rPr lang="en-US" sz="2000" dirty="0" err="1"/>
              <a:t>Carel</a:t>
            </a:r>
            <a:r>
              <a:rPr lang="en-US" sz="2000" dirty="0"/>
              <a:t> is very vocal and tries to make her needs known. Her mother has noticed that she writes her requests and places her notes on the refrigerator. Her mother has described her as being very neat, often taking the initiative to clean her room and her siblings’ rooms. She also spends time in the kitchen with her mother, and also attempts to prepare sandwiches and drink for the family. </a:t>
            </a:r>
            <a:r>
              <a:rPr lang="en-US" sz="2000" dirty="0" err="1"/>
              <a:t>Carel</a:t>
            </a:r>
            <a:r>
              <a:rPr lang="en-US" sz="2000" dirty="0"/>
              <a:t> enjoys school. Her teacher has observed that she is often impatient, and displays tantrum-like behaviors when she does not get to do an activity she initiates in class, although the task was not assigned by the teacher. Mom has been invited to </a:t>
            </a:r>
            <a:r>
              <a:rPr lang="en-US" sz="2000" dirty="0" err="1"/>
              <a:t>Carel’s</a:t>
            </a:r>
            <a:r>
              <a:rPr lang="en-US" sz="2000" dirty="0"/>
              <a:t> IIP meeting. </a:t>
            </a:r>
          </a:p>
          <a:p>
            <a:endParaRPr lang="en-US" sz="2000" dirty="0"/>
          </a:p>
          <a:p>
            <a:pPr marL="457200" indent="-457200">
              <a:buFont typeface="+mj-lt"/>
              <a:buAutoNum type="arabicPeriod"/>
            </a:pPr>
            <a:r>
              <a:rPr lang="en-US" sz="2000" dirty="0"/>
              <a:t>What should be the focus of this meeting? </a:t>
            </a:r>
          </a:p>
          <a:p>
            <a:pPr marL="457200" indent="-457200">
              <a:buFont typeface="+mj-lt"/>
              <a:buAutoNum type="arabicPeriod"/>
            </a:pPr>
            <a:r>
              <a:rPr lang="en-US" sz="2000" dirty="0"/>
              <a:t>What advice should Mom be given regarding </a:t>
            </a:r>
            <a:r>
              <a:rPr lang="en-US" sz="2000" dirty="0" err="1"/>
              <a:t>Carel’s</a:t>
            </a:r>
            <a:r>
              <a:rPr lang="en-US" sz="2000" dirty="0"/>
              <a:t> behavior at home. </a:t>
            </a:r>
          </a:p>
          <a:p>
            <a:pPr marL="457200" indent="-457200">
              <a:buFont typeface="+mj-lt"/>
              <a:buAutoNum type="arabicPeriod"/>
            </a:pPr>
            <a:r>
              <a:rPr lang="en-US" sz="2000" dirty="0"/>
              <a:t>What are the key steps that should be addressed by the IIP team after this meeting?</a:t>
            </a:r>
          </a:p>
          <a:p>
            <a:pPr marL="457200" indent="-457200">
              <a:buFont typeface="+mj-lt"/>
              <a:buAutoNum type="arabicPeriod"/>
            </a:pPr>
            <a:r>
              <a:rPr lang="en-US" sz="2000" dirty="0"/>
              <a:t>List the actions in order of priority.  </a:t>
            </a:r>
          </a:p>
        </p:txBody>
      </p:sp>
      <p:pic>
        <p:nvPicPr>
          <p:cNvPr id="6" name="Picture 5">
            <a:extLst>
              <a:ext uri="{FF2B5EF4-FFF2-40B4-BE49-F238E27FC236}">
                <a16:creationId xmlns:a16="http://schemas.microsoft.com/office/drawing/2014/main" id="{4AECE395-8E33-AD7F-8505-F4BE07D18E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1396" y="1790700"/>
            <a:ext cx="1851011" cy="3767198"/>
          </a:xfrm>
          <a:prstGeom prst="rect">
            <a:avLst/>
          </a:prstGeom>
        </p:spPr>
      </p:pic>
      <p:pic>
        <p:nvPicPr>
          <p:cNvPr id="4" name="S13-UNICEF_STWT">
            <a:hlinkClick r:id="" action="ppaction://media"/>
            <a:extLst>
              <a:ext uri="{FF2B5EF4-FFF2-40B4-BE49-F238E27FC236}">
                <a16:creationId xmlns:a16="http://schemas.microsoft.com/office/drawing/2014/main" id="{81707198-FE56-43F8-47A4-7785B9FC5F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86318" y="1268534"/>
            <a:ext cx="487363" cy="487363"/>
          </a:xfrm>
          <a:prstGeom prst="rect">
            <a:avLst/>
          </a:prstGeom>
        </p:spPr>
      </p:pic>
      <p:sp>
        <p:nvSpPr>
          <p:cNvPr id="5" name="Action Button: Go Forward or Next 4">
            <a:hlinkClick r:id="" action="ppaction://hlinkshowjump?jump=nextslide" highlightClick="1"/>
            <a:extLst>
              <a:ext uri="{FF2B5EF4-FFF2-40B4-BE49-F238E27FC236}">
                <a16:creationId xmlns:a16="http://schemas.microsoft.com/office/drawing/2014/main" id="{4BBD507C-F0BE-3F0F-E032-F0899246FDC3}"/>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Action Button: Go Back or Previous 6">
            <a:hlinkClick r:id="" action="ppaction://hlinkshowjump?jump=previousslide" highlightClick="1"/>
            <a:extLst>
              <a:ext uri="{FF2B5EF4-FFF2-40B4-BE49-F238E27FC236}">
                <a16:creationId xmlns:a16="http://schemas.microsoft.com/office/drawing/2014/main" id="{530410EF-C1CB-4D7B-E68E-3BBF1609C3AD}"/>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Action Button: Blank 7">
            <a:hlinkClick r:id="" action="ppaction://hlinkshowjump?jump=endshow" highlightClick="1"/>
            <a:extLst>
              <a:ext uri="{FF2B5EF4-FFF2-40B4-BE49-F238E27FC236}">
                <a16:creationId xmlns:a16="http://schemas.microsoft.com/office/drawing/2014/main" id="{73A04C8D-081B-BC57-8E66-C0E7D9A96AB7}"/>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511537383"/>
      </p:ext>
    </p:extLst>
  </p:cSld>
  <p:clrMapOvr>
    <a:masterClrMapping/>
  </p:clrMapOvr>
  <mc:AlternateContent xmlns:mc="http://schemas.openxmlformats.org/markup-compatibility/2006" xmlns:p14="http://schemas.microsoft.com/office/powerpoint/2010/main">
    <mc:Choice Requires="p14">
      <p:transition spd="slow" p14:dur="2000" advClick="0" advTm="118000"/>
    </mc:Choice>
    <mc:Fallback xmlns="">
      <p:transition spd="slow" advClick="0" advTm="1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0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99A4C-917E-BDE8-2391-5960643404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9F569B-A86E-F0CB-FC4E-C65BAA575789}"/>
              </a:ext>
            </a:extLst>
          </p:cNvPr>
          <p:cNvSpPr>
            <a:spLocks noGrp="1"/>
          </p:cNvSpPr>
          <p:nvPr>
            <p:ph type="title"/>
          </p:nvPr>
        </p:nvSpPr>
        <p:spPr>
          <a:xfrm>
            <a:off x="762000" y="716577"/>
            <a:ext cx="10668000" cy="615553"/>
          </a:xfrm>
        </p:spPr>
        <p:txBody>
          <a:bodyPr/>
          <a:lstStyle/>
          <a:p>
            <a:r>
              <a:rPr lang="en-US" dirty="0"/>
              <a:t>Feedback on Case Study 2 – </a:t>
            </a:r>
            <a:r>
              <a:rPr lang="en-US" dirty="0" err="1"/>
              <a:t>Carel</a:t>
            </a:r>
            <a:endParaRPr lang="en-US" dirty="0"/>
          </a:p>
        </p:txBody>
      </p:sp>
      <p:sp>
        <p:nvSpPr>
          <p:cNvPr id="3" name="Text Placeholder 2">
            <a:extLst>
              <a:ext uri="{FF2B5EF4-FFF2-40B4-BE49-F238E27FC236}">
                <a16:creationId xmlns:a16="http://schemas.microsoft.com/office/drawing/2014/main" id="{E4101585-844D-7195-8D0B-F620F2AEE7FF}"/>
              </a:ext>
            </a:extLst>
          </p:cNvPr>
          <p:cNvSpPr>
            <a:spLocks noGrp="1"/>
          </p:cNvSpPr>
          <p:nvPr>
            <p:ph type="body" sz="quarter" idx="13"/>
          </p:nvPr>
        </p:nvSpPr>
        <p:spPr>
          <a:xfrm>
            <a:off x="762000" y="1477549"/>
            <a:ext cx="9033753" cy="4772938"/>
          </a:xfrm>
        </p:spPr>
        <p:txBody>
          <a:bodyPr/>
          <a:lstStyle/>
          <a:p>
            <a:pPr algn="just"/>
            <a:r>
              <a:rPr lang="en-US" sz="2000" dirty="0" err="1"/>
              <a:t>Carel</a:t>
            </a:r>
            <a:r>
              <a:rPr lang="en-US" sz="2000" dirty="0"/>
              <a:t> is 15 years old. She lives with her family including two younger siblings. Her mother is an Art teacher. </a:t>
            </a:r>
            <a:r>
              <a:rPr lang="en-US" sz="2000" dirty="0" err="1"/>
              <a:t>Carel</a:t>
            </a:r>
            <a:r>
              <a:rPr lang="en-US" sz="2000" dirty="0"/>
              <a:t> attends one of the Schools of Hope. Her mother has noticed that she has an interest in sewing. Although her speech is not clear, </a:t>
            </a:r>
            <a:r>
              <a:rPr lang="en-US" sz="2000" dirty="0" err="1"/>
              <a:t>Carel</a:t>
            </a:r>
            <a:r>
              <a:rPr lang="en-US" sz="2000" dirty="0"/>
              <a:t> is very vocal and tries to make her needs known. Her mother has noticed that she writes her requests and places her notes on the refrigerator. Her mother has described her as being very neat, often taking the initiative to clean her room and her siblings’ rooms. She also spends time in the kitchen with her mother, and also attempts to prepare sandwiches and drink for the family. </a:t>
            </a:r>
            <a:r>
              <a:rPr lang="en-US" sz="2000" dirty="0" err="1"/>
              <a:t>Carel</a:t>
            </a:r>
            <a:r>
              <a:rPr lang="en-US" sz="2000" dirty="0"/>
              <a:t> enjoys school. Her teacher has observed that she is often impatient, and displays tantrum-like behaviors when she does not get to do an activity she initiates in class, although the task was not assigned by the teacher. Mom has been invited to </a:t>
            </a:r>
            <a:r>
              <a:rPr lang="en-US" sz="2000" dirty="0" err="1"/>
              <a:t>Carel’s</a:t>
            </a:r>
            <a:r>
              <a:rPr lang="en-US" sz="2000" dirty="0"/>
              <a:t> IIP meeting. </a:t>
            </a:r>
          </a:p>
          <a:p>
            <a:endParaRPr lang="en-US" sz="2000" dirty="0"/>
          </a:p>
          <a:p>
            <a:pPr marL="457200" indent="-457200">
              <a:buFont typeface="+mj-lt"/>
              <a:buAutoNum type="arabicPeriod"/>
            </a:pPr>
            <a:r>
              <a:rPr lang="en-US" sz="2000" dirty="0"/>
              <a:t>What should be the focus of this meeting? </a:t>
            </a:r>
          </a:p>
          <a:p>
            <a:pPr marL="457200" indent="-457200">
              <a:buFont typeface="+mj-lt"/>
              <a:buAutoNum type="arabicPeriod"/>
            </a:pPr>
            <a:r>
              <a:rPr lang="en-US" sz="2000" dirty="0"/>
              <a:t>What advice should Mom be given regarding </a:t>
            </a:r>
            <a:r>
              <a:rPr lang="en-US" sz="2000" dirty="0" err="1"/>
              <a:t>Carel’s</a:t>
            </a:r>
            <a:r>
              <a:rPr lang="en-US" sz="2000" dirty="0"/>
              <a:t> behavior at home. </a:t>
            </a:r>
          </a:p>
          <a:p>
            <a:pPr marL="457200" indent="-457200">
              <a:buFont typeface="+mj-lt"/>
              <a:buAutoNum type="arabicPeriod"/>
            </a:pPr>
            <a:r>
              <a:rPr lang="en-US" sz="2000" dirty="0"/>
              <a:t>What are the key steps that should be addressed by the IIP team after this meeting?</a:t>
            </a:r>
          </a:p>
          <a:p>
            <a:pPr marL="457200" indent="-457200">
              <a:buFont typeface="+mj-lt"/>
              <a:buAutoNum type="arabicPeriod"/>
            </a:pPr>
            <a:r>
              <a:rPr lang="en-US" sz="2000" dirty="0"/>
              <a:t>List the actions in order of priority.  </a:t>
            </a:r>
          </a:p>
        </p:txBody>
      </p:sp>
      <p:pic>
        <p:nvPicPr>
          <p:cNvPr id="6" name="Picture 5">
            <a:extLst>
              <a:ext uri="{FF2B5EF4-FFF2-40B4-BE49-F238E27FC236}">
                <a16:creationId xmlns:a16="http://schemas.microsoft.com/office/drawing/2014/main" id="{CAF499E5-BDAA-E65B-4434-5B9468AC0A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1396" y="1790700"/>
            <a:ext cx="1851011" cy="3767198"/>
          </a:xfrm>
          <a:prstGeom prst="rect">
            <a:avLst/>
          </a:prstGeom>
        </p:spPr>
      </p:pic>
      <p:pic>
        <p:nvPicPr>
          <p:cNvPr id="7" name="S14-1UNICEF_STWT">
            <a:hlinkClick r:id="" action="ppaction://media"/>
            <a:extLst>
              <a:ext uri="{FF2B5EF4-FFF2-40B4-BE49-F238E27FC236}">
                <a16:creationId xmlns:a16="http://schemas.microsoft.com/office/drawing/2014/main" id="{61AF47F2-AC13-3F05-E208-FA0269FD337B}"/>
              </a:ext>
            </a:extLst>
          </p:cNvPr>
          <p:cNvPicPr>
            <a:picLocks noChangeAspect="1"/>
          </p:cNvPicPr>
          <p:nvPr>
            <a:audioFile r:link="rId1"/>
            <p:extLst>
              <p:ext uri="{DAA4B4D4-6D71-4841-9C94-3DE7FCFB9230}">
                <p14:media xmlns:p14="http://schemas.microsoft.com/office/powerpoint/2010/main" r:embed="rId2">
                  <p14:trim st="701" end="8140.8163"/>
                  <p14:fade out="250"/>
                </p14:media>
              </p:ext>
            </p:extLst>
          </p:nvPr>
        </p:nvPicPr>
        <p:blipFill>
          <a:blip r:embed="rId5"/>
          <a:stretch>
            <a:fillRect/>
          </a:stretch>
        </p:blipFill>
        <p:spPr>
          <a:xfrm>
            <a:off x="11273311" y="844767"/>
            <a:ext cx="487363" cy="487363"/>
          </a:xfrm>
          <a:prstGeom prst="rect">
            <a:avLst/>
          </a:prstGeom>
        </p:spPr>
      </p:pic>
      <p:sp>
        <p:nvSpPr>
          <p:cNvPr id="8" name="Action Button: Go Forward or Next 7">
            <a:hlinkClick r:id="" action="ppaction://hlinkshowjump?jump=nextslide" highlightClick="1"/>
            <a:extLst>
              <a:ext uri="{FF2B5EF4-FFF2-40B4-BE49-F238E27FC236}">
                <a16:creationId xmlns:a16="http://schemas.microsoft.com/office/drawing/2014/main" id="{B94C988D-CAB3-DBA3-035B-CB1E1D791DD4}"/>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Action Button: Go Back or Previous 8">
            <a:hlinkClick r:id="" action="ppaction://hlinkshowjump?jump=previousslide" highlightClick="1"/>
            <a:extLst>
              <a:ext uri="{FF2B5EF4-FFF2-40B4-BE49-F238E27FC236}">
                <a16:creationId xmlns:a16="http://schemas.microsoft.com/office/drawing/2014/main" id="{B2FC00A4-F197-0EBA-F524-6535E5004B8C}"/>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 name="Action Button: Blank 3">
            <a:hlinkClick r:id="" action="ppaction://hlinkshowjump?jump=endshow" highlightClick="1"/>
            <a:extLst>
              <a:ext uri="{FF2B5EF4-FFF2-40B4-BE49-F238E27FC236}">
                <a16:creationId xmlns:a16="http://schemas.microsoft.com/office/drawing/2014/main" id="{7FA41F23-7100-EE1F-9C6B-74572E62BA8F}"/>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1671440652"/>
      </p:ext>
    </p:extLst>
  </p:cSld>
  <p:clrMapOvr>
    <a:masterClrMapping/>
  </p:clrMapOvr>
  <mc:AlternateContent xmlns:mc="http://schemas.openxmlformats.org/markup-compatibility/2006" xmlns:p14="http://schemas.microsoft.com/office/powerpoint/2010/main">
    <mc:Choice Requires="p14">
      <p:transition spd="slow" p14:dur="1250" advClick="0" advTm="374000">
        <p14:switch dir="r"/>
      </p:transition>
    </mc:Choice>
    <mc:Fallback xmlns="">
      <p:transition spd="slow" advClick="0" advTm="37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31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6341"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E8006-95AA-51D4-956E-6810088275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55BBD-7124-2935-0528-52975078030D}"/>
              </a:ext>
            </a:extLst>
          </p:cNvPr>
          <p:cNvSpPr>
            <a:spLocks noGrp="1"/>
          </p:cNvSpPr>
          <p:nvPr>
            <p:ph type="title"/>
          </p:nvPr>
        </p:nvSpPr>
        <p:spPr>
          <a:xfrm>
            <a:off x="2516397" y="1714661"/>
            <a:ext cx="7370130" cy="2708434"/>
          </a:xfrm>
        </p:spPr>
        <p:txBody>
          <a:bodyPr/>
          <a:lstStyle/>
          <a:p>
            <a:pPr algn="ctr"/>
            <a:r>
              <a:rPr lang="en-US" sz="8800" dirty="0">
                <a:solidFill>
                  <a:schemeClr val="tx1"/>
                </a:solidFill>
              </a:rPr>
              <a:t>CASE STUDIES</a:t>
            </a:r>
            <a:br>
              <a:rPr lang="en-US" sz="8800" dirty="0">
                <a:solidFill>
                  <a:schemeClr val="tx1"/>
                </a:solidFill>
              </a:rPr>
            </a:br>
            <a:r>
              <a:rPr lang="en-US" sz="8800" dirty="0">
                <a:solidFill>
                  <a:schemeClr val="tx1"/>
                </a:solidFill>
              </a:rPr>
              <a:t>GROUP ACTIVITY</a:t>
            </a:r>
          </a:p>
        </p:txBody>
      </p:sp>
      <p:pic>
        <p:nvPicPr>
          <p:cNvPr id="5" name="Picture 4">
            <a:extLst>
              <a:ext uri="{FF2B5EF4-FFF2-40B4-BE49-F238E27FC236}">
                <a16:creationId xmlns:a16="http://schemas.microsoft.com/office/drawing/2014/main" id="{4BC1B6EF-7824-5505-2B7A-3DF725CA6434}"/>
              </a:ext>
            </a:extLst>
          </p:cNvPr>
          <p:cNvPicPr>
            <a:picLocks noChangeAspect="1"/>
          </p:cNvPicPr>
          <p:nvPr/>
        </p:nvPicPr>
        <p:blipFill rotWithShape="1">
          <a:blip r:embed="rId2">
            <a:alphaModFix/>
          </a:blip>
          <a:srcRect l="36794" t="9514"/>
          <a:stretch/>
        </p:blipFill>
        <p:spPr>
          <a:xfrm>
            <a:off x="9886526" y="2201784"/>
            <a:ext cx="2070054" cy="4445878"/>
          </a:xfrm>
          <a:prstGeom prst="rect">
            <a:avLst/>
          </a:prstGeom>
        </p:spPr>
      </p:pic>
      <p:pic>
        <p:nvPicPr>
          <p:cNvPr id="6" name="Picture 5">
            <a:extLst>
              <a:ext uri="{FF2B5EF4-FFF2-40B4-BE49-F238E27FC236}">
                <a16:creationId xmlns:a16="http://schemas.microsoft.com/office/drawing/2014/main" id="{E04D1693-A48D-CBFE-EAA6-B997C24529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4667"/>
          <a:stretch/>
        </p:blipFill>
        <p:spPr>
          <a:xfrm>
            <a:off x="225029" y="2649397"/>
            <a:ext cx="2280977" cy="3961412"/>
          </a:xfrm>
          <a:prstGeom prst="rect">
            <a:avLst/>
          </a:prstGeom>
        </p:spPr>
      </p:pic>
      <p:pic>
        <p:nvPicPr>
          <p:cNvPr id="7" name="Picture 6">
            <a:extLst>
              <a:ext uri="{FF2B5EF4-FFF2-40B4-BE49-F238E27FC236}">
                <a16:creationId xmlns:a16="http://schemas.microsoft.com/office/drawing/2014/main" id="{358BC842-25E0-CC08-AC80-3B7C32887166}"/>
              </a:ext>
            </a:extLst>
          </p:cNvPr>
          <p:cNvPicPr>
            <a:picLocks noChangeAspect="1"/>
          </p:cNvPicPr>
          <p:nvPr/>
        </p:nvPicPr>
        <p:blipFill rotWithShape="1">
          <a:blip r:embed="rId4"/>
          <a:srcRect l="55034" t="56052" r="22466"/>
          <a:stretch/>
        </p:blipFill>
        <p:spPr>
          <a:xfrm>
            <a:off x="232050" y="594514"/>
            <a:ext cx="2280977" cy="2506041"/>
          </a:xfrm>
          <a:prstGeom prst="rect">
            <a:avLst/>
          </a:prstGeom>
        </p:spPr>
      </p:pic>
      <p:pic>
        <p:nvPicPr>
          <p:cNvPr id="9" name="Picture 8">
            <a:extLst>
              <a:ext uri="{FF2B5EF4-FFF2-40B4-BE49-F238E27FC236}">
                <a16:creationId xmlns:a16="http://schemas.microsoft.com/office/drawing/2014/main" id="{A575EDAE-5778-360C-3699-3297477C5E4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715"/>
          <a:stretch/>
        </p:blipFill>
        <p:spPr bwMode="auto">
          <a:xfrm>
            <a:off x="9889896" y="752821"/>
            <a:ext cx="2073423" cy="2897926"/>
          </a:xfrm>
          <a:prstGeom prst="rect">
            <a:avLst/>
          </a:prstGeom>
          <a:ln>
            <a:noFill/>
          </a:ln>
          <a:extLst>
            <a:ext uri="{53640926-AAD7-44D8-BBD7-CCE9431645EC}">
              <a14:shadowObscured xmlns:a14="http://schemas.microsoft.com/office/drawing/2010/main"/>
            </a:ext>
          </a:extLst>
        </p:spPr>
      </p:pic>
      <p:sp>
        <p:nvSpPr>
          <p:cNvPr id="3" name="Title 1">
            <a:extLst>
              <a:ext uri="{FF2B5EF4-FFF2-40B4-BE49-F238E27FC236}">
                <a16:creationId xmlns:a16="http://schemas.microsoft.com/office/drawing/2014/main" id="{F3F688E6-E16D-C2B2-0F38-9806768F616D}"/>
              </a:ext>
            </a:extLst>
          </p:cNvPr>
          <p:cNvSpPr txBox="1">
            <a:spLocks/>
          </p:cNvSpPr>
          <p:nvPr/>
        </p:nvSpPr>
        <p:spPr>
          <a:xfrm>
            <a:off x="2513027" y="5221606"/>
            <a:ext cx="7370130" cy="1107996"/>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pPr algn="ctr"/>
            <a:r>
              <a:rPr lang="en-JM" sz="3600" dirty="0">
                <a:solidFill>
                  <a:schemeClr val="tx1"/>
                </a:solidFill>
              </a:rPr>
              <a:t>Work in your groups to discuss the case studies on the next three slides.</a:t>
            </a:r>
          </a:p>
        </p:txBody>
      </p:sp>
      <p:sp>
        <p:nvSpPr>
          <p:cNvPr id="4" name="Action Button: Go Forward or Next 3">
            <a:hlinkClick r:id="" action="ppaction://hlinkshowjump?jump=nextslide" highlightClick="1"/>
            <a:extLst>
              <a:ext uri="{FF2B5EF4-FFF2-40B4-BE49-F238E27FC236}">
                <a16:creationId xmlns:a16="http://schemas.microsoft.com/office/drawing/2014/main" id="{62776105-0D6D-92DE-7BCA-DA7050FD5018}"/>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Action Button: Go Back or Previous 9">
            <a:hlinkClick r:id="" action="ppaction://hlinkshowjump?jump=previousslide" highlightClick="1"/>
            <a:extLst>
              <a:ext uri="{FF2B5EF4-FFF2-40B4-BE49-F238E27FC236}">
                <a16:creationId xmlns:a16="http://schemas.microsoft.com/office/drawing/2014/main" id="{D4E14AD1-DBF6-EDAD-1FE5-9183131C2EEC}"/>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Action Button: Blank 7">
            <a:hlinkClick r:id="" action="ppaction://hlinkshowjump?jump=endshow" highlightClick="1"/>
            <a:extLst>
              <a:ext uri="{FF2B5EF4-FFF2-40B4-BE49-F238E27FC236}">
                <a16:creationId xmlns:a16="http://schemas.microsoft.com/office/drawing/2014/main" id="{7057CFC6-FD1C-DBF3-B0A3-0C150B41ED06}"/>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9910867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F9C4-F984-A942-85B7-92F2C49A02DE}"/>
              </a:ext>
            </a:extLst>
          </p:cNvPr>
          <p:cNvSpPr>
            <a:spLocks noGrp="1"/>
          </p:cNvSpPr>
          <p:nvPr>
            <p:ph type="title"/>
          </p:nvPr>
        </p:nvSpPr>
        <p:spPr>
          <a:xfrm>
            <a:off x="762000" y="716577"/>
            <a:ext cx="10668000" cy="615553"/>
          </a:xfrm>
        </p:spPr>
        <p:txBody>
          <a:bodyPr/>
          <a:lstStyle/>
          <a:p>
            <a:r>
              <a:rPr lang="en-US" dirty="0"/>
              <a:t>Case Study 3 - Jason</a:t>
            </a:r>
          </a:p>
        </p:txBody>
      </p:sp>
      <p:sp>
        <p:nvSpPr>
          <p:cNvPr id="3" name="Text Placeholder 2">
            <a:extLst>
              <a:ext uri="{FF2B5EF4-FFF2-40B4-BE49-F238E27FC236}">
                <a16:creationId xmlns:a16="http://schemas.microsoft.com/office/drawing/2014/main" id="{0CE4DE42-348B-F849-A69B-EB286FE8E727}"/>
              </a:ext>
            </a:extLst>
          </p:cNvPr>
          <p:cNvSpPr>
            <a:spLocks noGrp="1"/>
          </p:cNvSpPr>
          <p:nvPr>
            <p:ph type="body" sz="quarter" idx="13"/>
          </p:nvPr>
        </p:nvSpPr>
        <p:spPr>
          <a:xfrm>
            <a:off x="762000" y="3709933"/>
            <a:ext cx="8741923" cy="2723745"/>
          </a:xfrm>
        </p:spPr>
        <p:txBody>
          <a:bodyPr/>
          <a:lstStyle/>
          <a:p>
            <a:pPr algn="just"/>
            <a:r>
              <a:rPr lang="en-US" sz="2000" dirty="0"/>
              <a:t>The special educator has requested an IIP meeting to ensure that a plan to support him in high school. He has expressed interest in wood-craft and wants to do furniture design and construction. He spends a lot of time with Mr. Jackson, the Woodwork teacher and seems to enjoy his company, and reports that he seems very interested in furniture making.</a:t>
            </a:r>
          </a:p>
          <a:p>
            <a:endParaRPr lang="en-US" sz="2000" dirty="0"/>
          </a:p>
          <a:p>
            <a:pPr marL="342900" indent="-342900">
              <a:buFont typeface="+mj-lt"/>
              <a:buAutoNum type="alphaLcParenR"/>
            </a:pPr>
            <a:r>
              <a:rPr lang="en-US" sz="2000" dirty="0"/>
              <a:t>When the team gets together, what should be the focus of this meeting?</a:t>
            </a:r>
          </a:p>
          <a:p>
            <a:pPr marL="342900" indent="-342900">
              <a:buFont typeface="+mj-lt"/>
              <a:buAutoNum type="alphaLcParenR"/>
            </a:pPr>
            <a:r>
              <a:rPr lang="en-US" sz="2000" dirty="0"/>
              <a:t>Who should be involved in this meeting?</a:t>
            </a:r>
          </a:p>
          <a:p>
            <a:pPr marL="342900" indent="-342900">
              <a:buFont typeface="+mj-lt"/>
              <a:buAutoNum type="alphaLcParenR"/>
            </a:pPr>
            <a:r>
              <a:rPr lang="en-US" sz="2000" dirty="0"/>
              <a:t>What specific goals should be identified for Jason?</a:t>
            </a:r>
          </a:p>
          <a:p>
            <a:pPr marL="342900" indent="-342900">
              <a:buFont typeface="+mj-lt"/>
              <a:buAutoNum type="alphaLcParenR"/>
            </a:pPr>
            <a:r>
              <a:rPr lang="en-US" sz="2000" dirty="0"/>
              <a:t>List the goals in order of priority.</a:t>
            </a:r>
          </a:p>
          <a:p>
            <a:endParaRPr lang="en-US" sz="2000" dirty="0"/>
          </a:p>
        </p:txBody>
      </p:sp>
      <p:pic>
        <p:nvPicPr>
          <p:cNvPr id="4" name="Picture 3">
            <a:extLst>
              <a:ext uri="{FF2B5EF4-FFF2-40B4-BE49-F238E27FC236}">
                <a16:creationId xmlns:a16="http://schemas.microsoft.com/office/drawing/2014/main" id="{E625D265-E552-E33D-4BD4-4D5CDEABF29C}"/>
              </a:ext>
            </a:extLst>
          </p:cNvPr>
          <p:cNvPicPr>
            <a:picLocks noChangeAspect="1"/>
          </p:cNvPicPr>
          <p:nvPr/>
        </p:nvPicPr>
        <p:blipFill rotWithShape="1">
          <a:blip r:embed="rId2"/>
          <a:srcRect l="55034" t="56052" r="22466"/>
          <a:stretch/>
        </p:blipFill>
        <p:spPr>
          <a:xfrm>
            <a:off x="9683283" y="3709933"/>
            <a:ext cx="2280977" cy="2506041"/>
          </a:xfrm>
          <a:prstGeom prst="rect">
            <a:avLst/>
          </a:prstGeom>
        </p:spPr>
      </p:pic>
      <p:sp>
        <p:nvSpPr>
          <p:cNvPr id="5" name="Text Placeholder 2">
            <a:extLst>
              <a:ext uri="{FF2B5EF4-FFF2-40B4-BE49-F238E27FC236}">
                <a16:creationId xmlns:a16="http://schemas.microsoft.com/office/drawing/2014/main" id="{49CC01BA-45C9-863E-81B2-455C223407ED}"/>
              </a:ext>
            </a:extLst>
          </p:cNvPr>
          <p:cNvSpPr txBox="1">
            <a:spLocks/>
          </p:cNvSpPr>
          <p:nvPr/>
        </p:nvSpPr>
        <p:spPr>
          <a:xfrm>
            <a:off x="761999" y="1645239"/>
            <a:ext cx="10522086" cy="2054968"/>
          </a:xfrm>
          <a:prstGeom prst="rect">
            <a:avLst/>
          </a:prstGeom>
          <a:noFill/>
        </p:spPr>
        <p:txBody>
          <a:bodyPr vert="horz" wrap="square" lIns="0" tIns="0" rIns="0" bIns="0" rtlCol="0">
            <a:noAutofit/>
          </a:bodyPr>
          <a:lstStyle>
            <a:lvl1pPr marL="0" indent="0" algn="l" defTabSz="914400" rtl="0" eaLnBrk="1" latinLnBrk="0" hangingPunct="1">
              <a:lnSpc>
                <a:spcPct val="90000"/>
              </a:lnSpc>
              <a:spcBef>
                <a:spcPts val="0"/>
              </a:spcBef>
              <a:spcAft>
                <a:spcPts val="0"/>
              </a:spcAft>
              <a:buClr>
                <a:schemeClr val="accent1"/>
              </a:buClr>
              <a:buSzPct val="80000"/>
              <a:buFont typeface="Arial" panose="020B0604020202020204" pitchFamily="34" charset="0"/>
              <a:buNone/>
              <a:defRPr lang="en-US" sz="1800" kern="1200" dirty="0">
                <a:solidFill>
                  <a:schemeClr val="tx2">
                    <a:lumMod val="75000"/>
                    <a:lumOff val="25000"/>
                  </a:schemeClr>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gn="just"/>
            <a:r>
              <a:rPr lang="en-US" sz="2000" dirty="0"/>
              <a:t>Jason was diagnosed recently with Learning Disability and Attention Deficit/Hyperactivity Disorder (Inattentive). His functioning profile shows that he is a stronger student in language skills than he is in Mathematics. As an 8th-grader he is functioning at the level of a 6th grader.  is, however functioning at the Grade 5 level Although he will do his work, Jason is often argumentative and reluctant to follow instructions. He is also inattentive, careless with his work, having to redo his tasks because they are not done well. His social interaction is affected by his inability to gauge social context. This results in misunderstandings between him and his classmates; a situation he changes by injecting humor. </a:t>
            </a:r>
          </a:p>
        </p:txBody>
      </p:sp>
      <p:sp>
        <p:nvSpPr>
          <p:cNvPr id="6" name="Action Button: Go Forward or Next 5">
            <a:hlinkClick r:id="" action="ppaction://hlinkshowjump?jump=nextslide" highlightClick="1"/>
            <a:extLst>
              <a:ext uri="{FF2B5EF4-FFF2-40B4-BE49-F238E27FC236}">
                <a16:creationId xmlns:a16="http://schemas.microsoft.com/office/drawing/2014/main" id="{69790946-9F40-47E9-8255-B6D0A27863E5}"/>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Action Button: Go Back or Previous 6">
            <a:hlinkClick r:id="" action="ppaction://hlinkshowjump?jump=previousslide" highlightClick="1"/>
            <a:extLst>
              <a:ext uri="{FF2B5EF4-FFF2-40B4-BE49-F238E27FC236}">
                <a16:creationId xmlns:a16="http://schemas.microsoft.com/office/drawing/2014/main" id="{DE4A1F4D-DDF7-F535-E10C-C3E20F4EF10D}"/>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Action Button: Blank 7">
            <a:hlinkClick r:id="" action="ppaction://hlinkshowjump?jump=endshow" highlightClick="1"/>
            <a:extLst>
              <a:ext uri="{FF2B5EF4-FFF2-40B4-BE49-F238E27FC236}">
                <a16:creationId xmlns:a16="http://schemas.microsoft.com/office/drawing/2014/main" id="{E2A085BC-6B07-5D66-6636-7786733D5077}"/>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2103080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07F76-4226-2848-9EF3-4B4745F19201}"/>
              </a:ext>
            </a:extLst>
          </p:cNvPr>
          <p:cNvSpPr>
            <a:spLocks noGrp="1"/>
          </p:cNvSpPr>
          <p:nvPr>
            <p:ph type="title"/>
          </p:nvPr>
        </p:nvSpPr>
        <p:spPr>
          <a:xfrm>
            <a:off x="762000" y="716577"/>
            <a:ext cx="10668000" cy="615553"/>
          </a:xfrm>
        </p:spPr>
        <p:txBody>
          <a:bodyPr/>
          <a:lstStyle/>
          <a:p>
            <a:r>
              <a:rPr lang="en-US" dirty="0"/>
              <a:t>Case Study 4 - Dianne</a:t>
            </a:r>
          </a:p>
        </p:txBody>
      </p:sp>
      <p:sp>
        <p:nvSpPr>
          <p:cNvPr id="3" name="Text Placeholder 2">
            <a:extLst>
              <a:ext uri="{FF2B5EF4-FFF2-40B4-BE49-F238E27FC236}">
                <a16:creationId xmlns:a16="http://schemas.microsoft.com/office/drawing/2014/main" id="{5EC9FCFF-8365-2C4D-B7F5-5D785BB94173}"/>
              </a:ext>
            </a:extLst>
          </p:cNvPr>
          <p:cNvSpPr>
            <a:spLocks noGrp="1"/>
          </p:cNvSpPr>
          <p:nvPr>
            <p:ph type="body" sz="quarter" idx="13"/>
          </p:nvPr>
        </p:nvSpPr>
        <p:spPr>
          <a:xfrm>
            <a:off x="762000" y="1790700"/>
            <a:ext cx="8459821" cy="4143172"/>
          </a:xfrm>
        </p:spPr>
        <p:txBody>
          <a:bodyPr/>
          <a:lstStyle/>
          <a:p>
            <a:pPr algn="just"/>
            <a:r>
              <a:rPr lang="en-US" sz="2000" dirty="0"/>
              <a:t>Diane is a 9th grade student diagnosed with Low Vision. She is a transfer student from a school in which she was receiving some support through an IIP. Since she has been at her new school, she has not had the support to help her integrate in the school community. She functions at her grade level academically, and has good communication skills. At her former school she had begun a program in data processing; but she wants to do journalism on humanitarian issues. Dianne’s mother is terminally ill, and her aunt is her main caregiver. She has requested a meeting to discuss Dianne’s educational plan and future.</a:t>
            </a:r>
          </a:p>
          <a:p>
            <a:pPr algn="just"/>
            <a:endParaRPr lang="en-US" sz="2000" dirty="0"/>
          </a:p>
          <a:p>
            <a:pPr marL="457200" indent="-457200" algn="just">
              <a:buFont typeface="+mj-lt"/>
              <a:buAutoNum type="alphaLcParenR"/>
            </a:pPr>
            <a:r>
              <a:rPr lang="en-US" sz="2000" dirty="0"/>
              <a:t>What should be the focus of the discussion in this meeting?</a:t>
            </a:r>
          </a:p>
          <a:p>
            <a:pPr marL="457200" indent="-457200" algn="just">
              <a:buFont typeface="+mj-lt"/>
              <a:buAutoNum type="alphaLcParenR"/>
            </a:pPr>
            <a:r>
              <a:rPr lang="en-US" sz="2000" dirty="0"/>
              <a:t>Who should attend this meeting?</a:t>
            </a:r>
          </a:p>
          <a:p>
            <a:pPr marL="457200" indent="-457200" algn="just">
              <a:buFont typeface="+mj-lt"/>
              <a:buAutoNum type="alphaLcParenR"/>
            </a:pPr>
            <a:r>
              <a:rPr lang="en-US" sz="2000" dirty="0"/>
              <a:t>What are the specific goals to be identified for Dianne?</a:t>
            </a:r>
          </a:p>
          <a:p>
            <a:pPr marL="457200" indent="-457200" algn="just">
              <a:buFont typeface="+mj-lt"/>
              <a:buAutoNum type="alphaLcParenR"/>
            </a:pPr>
            <a:r>
              <a:rPr lang="en-US" sz="2000" dirty="0"/>
              <a:t>List the goals in order of priority.</a:t>
            </a:r>
          </a:p>
          <a:p>
            <a:pPr algn="just"/>
            <a:endParaRPr lang="en-US" sz="2000" dirty="0"/>
          </a:p>
        </p:txBody>
      </p:sp>
      <p:pic>
        <p:nvPicPr>
          <p:cNvPr id="6" name="Picture 5">
            <a:extLst>
              <a:ext uri="{FF2B5EF4-FFF2-40B4-BE49-F238E27FC236}">
                <a16:creationId xmlns:a16="http://schemas.microsoft.com/office/drawing/2014/main" id="{5F439128-531A-6976-DBA3-D1FC9D93B5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985" t="33752" r="22936" b="24941"/>
          <a:stretch/>
        </p:blipFill>
        <p:spPr bwMode="auto">
          <a:xfrm>
            <a:off x="9370087" y="1809115"/>
            <a:ext cx="2487930" cy="2483063"/>
          </a:xfrm>
          <a:prstGeom prst="rect">
            <a:avLst/>
          </a:prstGeom>
          <a:ln>
            <a:noFill/>
          </a:ln>
          <a:extLst>
            <a:ext uri="{53640926-AAD7-44D8-BBD7-CCE9431645EC}">
              <a14:shadowObscured xmlns:a14="http://schemas.microsoft.com/office/drawing/2010/main"/>
            </a:ext>
          </a:extLst>
        </p:spPr>
      </p:pic>
      <p:sp>
        <p:nvSpPr>
          <p:cNvPr id="4" name="Action Button: Go Forward or Next 3">
            <a:hlinkClick r:id="" action="ppaction://hlinkshowjump?jump=nextslide" highlightClick="1"/>
            <a:extLst>
              <a:ext uri="{FF2B5EF4-FFF2-40B4-BE49-F238E27FC236}">
                <a16:creationId xmlns:a16="http://schemas.microsoft.com/office/drawing/2014/main" id="{82383EC0-2D95-B2DC-48A6-FFCA9A48FA92}"/>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Action Button: Go Back or Previous 4">
            <a:hlinkClick r:id="" action="ppaction://hlinkshowjump?jump=previousslide" highlightClick="1"/>
            <a:extLst>
              <a:ext uri="{FF2B5EF4-FFF2-40B4-BE49-F238E27FC236}">
                <a16:creationId xmlns:a16="http://schemas.microsoft.com/office/drawing/2014/main" id="{03020508-B0E9-A5D4-E734-BAA5988C82B8}"/>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Action Button: Blank 6">
            <a:hlinkClick r:id="" action="ppaction://hlinkshowjump?jump=endshow" highlightClick="1"/>
            <a:extLst>
              <a:ext uri="{FF2B5EF4-FFF2-40B4-BE49-F238E27FC236}">
                <a16:creationId xmlns:a16="http://schemas.microsoft.com/office/drawing/2014/main" id="{EEF2B490-6333-6EC7-2D42-E97F8B2A76D7}"/>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1543117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0C28B-B730-EF46-A085-70DE427EDD3D}"/>
              </a:ext>
            </a:extLst>
          </p:cNvPr>
          <p:cNvSpPr>
            <a:spLocks noGrp="1"/>
          </p:cNvSpPr>
          <p:nvPr>
            <p:ph type="title"/>
          </p:nvPr>
        </p:nvSpPr>
        <p:spPr>
          <a:xfrm>
            <a:off x="762000" y="716577"/>
            <a:ext cx="10668000" cy="615553"/>
          </a:xfrm>
        </p:spPr>
        <p:txBody>
          <a:bodyPr/>
          <a:lstStyle/>
          <a:p>
            <a:r>
              <a:rPr lang="en-US" dirty="0"/>
              <a:t>Case Study 5 - Jeremy</a:t>
            </a:r>
          </a:p>
        </p:txBody>
      </p:sp>
      <p:sp>
        <p:nvSpPr>
          <p:cNvPr id="3" name="Text Placeholder 2">
            <a:extLst>
              <a:ext uri="{FF2B5EF4-FFF2-40B4-BE49-F238E27FC236}">
                <a16:creationId xmlns:a16="http://schemas.microsoft.com/office/drawing/2014/main" id="{C71FDDB4-826F-7B42-A7F8-81BC035D0796}"/>
              </a:ext>
            </a:extLst>
          </p:cNvPr>
          <p:cNvSpPr>
            <a:spLocks noGrp="1"/>
          </p:cNvSpPr>
          <p:nvPr>
            <p:ph type="body" sz="quarter" idx="13"/>
          </p:nvPr>
        </p:nvSpPr>
        <p:spPr>
          <a:xfrm>
            <a:off x="762001" y="1790699"/>
            <a:ext cx="8148536" cy="4765744"/>
          </a:xfrm>
        </p:spPr>
        <p:txBody>
          <a:bodyPr/>
          <a:lstStyle/>
          <a:p>
            <a:pPr algn="just"/>
            <a:r>
              <a:rPr lang="en-US" sz="2000" dirty="0"/>
              <a:t>Jeremy lives with his parents and older brother. He is in 9th grade. He is hearing impaired. Jeremy’s father is an accountant and his mother works as a binder and in the printer. Jeremy is very creative and does beautiful binding, making books as gifts. Jeremy wants to be an accountant, like his father. He is a strong student and is advanced in Mathematics and Science subjects, and at grade level in all other subject areas. He is popular in school, but now finds himself in need of some additional support. He has managed to get by with lip-reading and the use of his hearing aid. As he gets older, his hearing loss is affecting him increasingly. He needs more support and guidance toward accomplishing his goals for the future. The Work Experience teacher has requested a meeting.</a:t>
            </a:r>
          </a:p>
          <a:p>
            <a:endParaRPr lang="en-US" sz="2000" dirty="0"/>
          </a:p>
          <a:p>
            <a:pPr marL="457200" indent="-457200">
              <a:buFont typeface="+mj-lt"/>
              <a:buAutoNum type="alphaLcParenR"/>
            </a:pPr>
            <a:r>
              <a:rPr lang="en-US" sz="2000" dirty="0"/>
              <a:t>What should the focus of discussion be for this meeting?</a:t>
            </a:r>
          </a:p>
          <a:p>
            <a:pPr marL="457200" indent="-457200">
              <a:buFont typeface="+mj-lt"/>
              <a:buAutoNum type="alphaLcParenR"/>
            </a:pPr>
            <a:r>
              <a:rPr lang="en-US" sz="2000" dirty="0"/>
              <a:t>Who should attend this meeting?</a:t>
            </a:r>
          </a:p>
          <a:p>
            <a:pPr marL="457200" indent="-457200">
              <a:buFont typeface="+mj-lt"/>
              <a:buAutoNum type="alphaLcParenR"/>
            </a:pPr>
            <a:r>
              <a:rPr lang="en-US" sz="2000" dirty="0"/>
              <a:t>What specific issues should be discussed regarding Jeremy?</a:t>
            </a:r>
          </a:p>
          <a:p>
            <a:pPr marL="457200" indent="-457200">
              <a:buFont typeface="+mj-lt"/>
              <a:buAutoNum type="alphaLcParenR"/>
            </a:pPr>
            <a:r>
              <a:rPr lang="en-US" sz="2000" dirty="0"/>
              <a:t>What goals should be identified for Jeremy?</a:t>
            </a:r>
          </a:p>
          <a:p>
            <a:pPr marL="457200" indent="-457200">
              <a:buFont typeface="+mj-lt"/>
              <a:buAutoNum type="alphaLcParenR"/>
            </a:pPr>
            <a:r>
              <a:rPr lang="en-US" sz="2000" dirty="0"/>
              <a:t>List the goals in order of priority.</a:t>
            </a:r>
          </a:p>
          <a:p>
            <a:endParaRPr lang="en-US" sz="2000" dirty="0"/>
          </a:p>
        </p:txBody>
      </p:sp>
      <p:pic>
        <p:nvPicPr>
          <p:cNvPr id="6" name="Picture 5">
            <a:extLst>
              <a:ext uri="{FF2B5EF4-FFF2-40B4-BE49-F238E27FC236}">
                <a16:creationId xmlns:a16="http://schemas.microsoft.com/office/drawing/2014/main" id="{7CD352A0-BCB3-8B18-D08B-2789382D6B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715"/>
          <a:stretch/>
        </p:blipFill>
        <p:spPr bwMode="auto">
          <a:xfrm>
            <a:off x="9173183" y="1790698"/>
            <a:ext cx="2734699" cy="3822161"/>
          </a:xfrm>
          <a:prstGeom prst="rect">
            <a:avLst/>
          </a:prstGeom>
          <a:ln>
            <a:noFill/>
          </a:ln>
          <a:extLst>
            <a:ext uri="{53640926-AAD7-44D8-BBD7-CCE9431645EC}">
              <a14:shadowObscured xmlns:a14="http://schemas.microsoft.com/office/drawing/2010/main"/>
            </a:ext>
          </a:extLst>
        </p:spPr>
      </p:pic>
      <p:sp>
        <p:nvSpPr>
          <p:cNvPr id="4" name="Action Button: Go Forward or Next 3">
            <a:hlinkClick r:id="" action="ppaction://hlinkshowjump?jump=nextslide" highlightClick="1"/>
            <a:extLst>
              <a:ext uri="{FF2B5EF4-FFF2-40B4-BE49-F238E27FC236}">
                <a16:creationId xmlns:a16="http://schemas.microsoft.com/office/drawing/2014/main" id="{F020B364-8E10-23C1-B3BF-1E003ADC8416}"/>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Action Button: Go Back or Previous 4">
            <a:hlinkClick r:id="" action="ppaction://hlinkshowjump?jump=previousslide" highlightClick="1"/>
            <a:extLst>
              <a:ext uri="{FF2B5EF4-FFF2-40B4-BE49-F238E27FC236}">
                <a16:creationId xmlns:a16="http://schemas.microsoft.com/office/drawing/2014/main" id="{F5AFF10B-1787-7779-CBC7-6636EEFD8F37}"/>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Action Button: Blank 6">
            <a:hlinkClick r:id="" action="ppaction://hlinkshowjump?jump=endshow" highlightClick="1"/>
            <a:extLst>
              <a:ext uri="{FF2B5EF4-FFF2-40B4-BE49-F238E27FC236}">
                <a16:creationId xmlns:a16="http://schemas.microsoft.com/office/drawing/2014/main" id="{6C4291EF-468B-6EE4-B95F-8901E08A19FB}"/>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2780546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D461E-D1B3-794C-A41F-1C6398DB43B8}"/>
              </a:ext>
            </a:extLst>
          </p:cNvPr>
          <p:cNvSpPr>
            <a:spLocks noGrp="1"/>
          </p:cNvSpPr>
          <p:nvPr>
            <p:ph type="title"/>
          </p:nvPr>
        </p:nvSpPr>
        <p:spPr/>
        <p:txBody>
          <a:bodyPr/>
          <a:lstStyle/>
          <a:p>
            <a:r>
              <a:rPr lang="en-US" dirty="0"/>
              <a:t>PLENARY</a:t>
            </a:r>
          </a:p>
        </p:txBody>
      </p:sp>
      <p:sp>
        <p:nvSpPr>
          <p:cNvPr id="3" name="Text Placeholder 2">
            <a:extLst>
              <a:ext uri="{FF2B5EF4-FFF2-40B4-BE49-F238E27FC236}">
                <a16:creationId xmlns:a16="http://schemas.microsoft.com/office/drawing/2014/main" id="{B5A8B825-C726-AD48-B8FA-5C1446AA9F61}"/>
              </a:ext>
            </a:extLst>
          </p:cNvPr>
          <p:cNvSpPr>
            <a:spLocks noGrp="1"/>
          </p:cNvSpPr>
          <p:nvPr>
            <p:ph type="body" idx="1"/>
          </p:nvPr>
        </p:nvSpPr>
        <p:spPr/>
        <p:txBody>
          <a:bodyPr>
            <a:normAutofit/>
          </a:bodyPr>
          <a:lstStyle/>
          <a:p>
            <a:r>
              <a:rPr lang="en-US" sz="2800" dirty="0"/>
              <a:t>Group Presentations </a:t>
            </a:r>
          </a:p>
        </p:txBody>
      </p:sp>
      <p:sp>
        <p:nvSpPr>
          <p:cNvPr id="4" name="Action Button: Go Forward or Next 3">
            <a:hlinkClick r:id="" action="ppaction://hlinkshowjump?jump=nextslide" highlightClick="1"/>
            <a:extLst>
              <a:ext uri="{FF2B5EF4-FFF2-40B4-BE49-F238E27FC236}">
                <a16:creationId xmlns:a16="http://schemas.microsoft.com/office/drawing/2014/main" id="{59D67483-E798-46F7-A83B-A7098199E243}"/>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Action Button: Go Back or Previous 4">
            <a:hlinkClick r:id="" action="ppaction://hlinkshowjump?jump=previousslide" highlightClick="1"/>
            <a:extLst>
              <a:ext uri="{FF2B5EF4-FFF2-40B4-BE49-F238E27FC236}">
                <a16:creationId xmlns:a16="http://schemas.microsoft.com/office/drawing/2014/main" id="{F8674EDD-DFE3-C406-9D68-8CF28072CFE7}"/>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Action Button: Blank 5">
            <a:hlinkClick r:id="" action="ppaction://hlinkshowjump?jump=endshow" highlightClick="1"/>
            <a:extLst>
              <a:ext uri="{FF2B5EF4-FFF2-40B4-BE49-F238E27FC236}">
                <a16:creationId xmlns:a16="http://schemas.microsoft.com/office/drawing/2014/main" id="{A26CAE17-2998-C202-CF0F-03E1A619AF5D}"/>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1725843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352B3C-8EA2-D841-B5CC-497E68E04CC2}"/>
              </a:ext>
            </a:extLst>
          </p:cNvPr>
          <p:cNvPicPr>
            <a:picLocks noChangeAspect="1"/>
          </p:cNvPicPr>
          <p:nvPr/>
        </p:nvPicPr>
        <p:blipFill>
          <a:blip r:embed="rId2"/>
          <a:stretch>
            <a:fillRect/>
          </a:stretch>
        </p:blipFill>
        <p:spPr>
          <a:xfrm>
            <a:off x="295807" y="830388"/>
            <a:ext cx="11600385" cy="4740062"/>
          </a:xfrm>
          <a:prstGeom prst="rect">
            <a:avLst/>
          </a:prstGeom>
        </p:spPr>
      </p:pic>
      <p:sp>
        <p:nvSpPr>
          <p:cNvPr id="5" name="TextBox 4">
            <a:extLst>
              <a:ext uri="{FF2B5EF4-FFF2-40B4-BE49-F238E27FC236}">
                <a16:creationId xmlns:a16="http://schemas.microsoft.com/office/drawing/2014/main" id="{D68B871F-50E2-2748-82EE-C010E73ED231}"/>
              </a:ext>
            </a:extLst>
          </p:cNvPr>
          <p:cNvSpPr txBox="1"/>
          <p:nvPr/>
        </p:nvSpPr>
        <p:spPr>
          <a:xfrm>
            <a:off x="591015" y="5675971"/>
            <a:ext cx="11296185" cy="523220"/>
          </a:xfrm>
          <a:prstGeom prst="rect">
            <a:avLst/>
          </a:prstGeom>
          <a:noFill/>
        </p:spPr>
        <p:txBody>
          <a:bodyPr wrap="square" rtlCol="0">
            <a:spAutoFit/>
          </a:bodyPr>
          <a:lstStyle/>
          <a:p>
            <a:pPr algn="ctr"/>
            <a:r>
              <a:rPr lang="en-US" sz="2800" dirty="0"/>
              <a:t>LIVING, WORKING, AND INTEGRATING INTO FAMILIES AND COMMUNITIES</a:t>
            </a:r>
          </a:p>
        </p:txBody>
      </p:sp>
      <p:sp>
        <p:nvSpPr>
          <p:cNvPr id="2" name="Action Button: Go Forward or Next 1">
            <a:hlinkClick r:id="" action="ppaction://hlinkshowjump?jump=nextslide" highlightClick="1"/>
            <a:extLst>
              <a:ext uri="{FF2B5EF4-FFF2-40B4-BE49-F238E27FC236}">
                <a16:creationId xmlns:a16="http://schemas.microsoft.com/office/drawing/2014/main" id="{C8D85EE1-1DBE-8CD5-2593-80D5242F0F0E}"/>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Action Button: Go Back or Previous 2">
            <a:hlinkClick r:id="" action="ppaction://hlinkshowjump?jump=previousslide" highlightClick="1"/>
            <a:extLst>
              <a:ext uri="{FF2B5EF4-FFF2-40B4-BE49-F238E27FC236}">
                <a16:creationId xmlns:a16="http://schemas.microsoft.com/office/drawing/2014/main" id="{5CA8A03B-B6E8-184D-CBDA-9DE0B7597488}"/>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Action Button: Blank 5">
            <a:hlinkClick r:id="" action="ppaction://hlinkshowjump?jump=endshow" highlightClick="1"/>
            <a:extLst>
              <a:ext uri="{FF2B5EF4-FFF2-40B4-BE49-F238E27FC236}">
                <a16:creationId xmlns:a16="http://schemas.microsoft.com/office/drawing/2014/main" id="{675D3531-AADB-C6EF-9C77-D65D592EB1DB}"/>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3370940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8DF32A-D165-40DA-AAE8-A6E9579E2F79}"/>
              </a:ext>
            </a:extLst>
          </p:cNvPr>
          <p:cNvSpPr>
            <a:spLocks noGrp="1"/>
          </p:cNvSpPr>
          <p:nvPr>
            <p:ph type="title"/>
          </p:nvPr>
        </p:nvSpPr>
        <p:spPr>
          <a:xfrm>
            <a:off x="1639601" y="665430"/>
            <a:ext cx="9141397" cy="615553"/>
          </a:xfrm>
        </p:spPr>
        <p:txBody>
          <a:bodyPr/>
          <a:lstStyle/>
          <a:p>
            <a:r>
              <a:rPr lang="en-US" dirty="0">
                <a:solidFill>
                  <a:schemeClr val="accent1"/>
                </a:solidFill>
              </a:rPr>
              <a:t>Questions &amp; Answers</a:t>
            </a:r>
          </a:p>
        </p:txBody>
      </p:sp>
      <p:pic>
        <p:nvPicPr>
          <p:cNvPr id="6" name="Picture 5">
            <a:extLst>
              <a:ext uri="{FF2B5EF4-FFF2-40B4-BE49-F238E27FC236}">
                <a16:creationId xmlns:a16="http://schemas.microsoft.com/office/drawing/2014/main" id="{DCB4AF03-4D8A-0F4E-90DB-25AD56B03D03}"/>
              </a:ext>
            </a:extLst>
          </p:cNvPr>
          <p:cNvPicPr>
            <a:picLocks noChangeAspect="1"/>
          </p:cNvPicPr>
          <p:nvPr/>
        </p:nvPicPr>
        <p:blipFill>
          <a:blip r:embed="rId3"/>
          <a:stretch>
            <a:fillRect/>
          </a:stretch>
        </p:blipFill>
        <p:spPr>
          <a:xfrm>
            <a:off x="3174999" y="1780639"/>
            <a:ext cx="6070600" cy="3860800"/>
          </a:xfrm>
          <a:prstGeom prst="ellipse">
            <a:avLst/>
          </a:prstGeom>
          <a:ln>
            <a:noFill/>
          </a:ln>
          <a:effectLst>
            <a:softEdge rad="112500"/>
          </a:effectLst>
        </p:spPr>
      </p:pic>
      <p:sp>
        <p:nvSpPr>
          <p:cNvPr id="2" name="Action Button: Go Forward or Next 1">
            <a:hlinkClick r:id="" action="ppaction://hlinkshowjump?jump=nextslide" highlightClick="1"/>
            <a:extLst>
              <a:ext uri="{FF2B5EF4-FFF2-40B4-BE49-F238E27FC236}">
                <a16:creationId xmlns:a16="http://schemas.microsoft.com/office/drawing/2014/main" id="{85134CCF-C422-240D-14D4-9B60C4F0321B}"/>
              </a:ext>
            </a:extLst>
          </p:cNvPr>
          <p:cNvSpPr/>
          <p:nvPr/>
        </p:nvSpPr>
        <p:spPr>
          <a:xfrm>
            <a:off x="11545741" y="342514"/>
            <a:ext cx="252000" cy="252000"/>
          </a:xfrm>
          <a:prstGeom prst="actionButtonForwardNext">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Action Button: Go Back or Previous 2">
            <a:hlinkClick r:id="" action="ppaction://hlinkshowjump?jump=previousslide" highlightClick="1"/>
            <a:extLst>
              <a:ext uri="{FF2B5EF4-FFF2-40B4-BE49-F238E27FC236}">
                <a16:creationId xmlns:a16="http://schemas.microsoft.com/office/drawing/2014/main" id="{B8A17CFA-E019-7571-3AC2-9C17B4C6D9BC}"/>
              </a:ext>
            </a:extLst>
          </p:cNvPr>
          <p:cNvSpPr/>
          <p:nvPr/>
        </p:nvSpPr>
        <p:spPr>
          <a:xfrm>
            <a:off x="11148378" y="342514"/>
            <a:ext cx="252000" cy="252000"/>
          </a:xfrm>
          <a:prstGeom prst="actionButtonBackPrevious">
            <a:avLst/>
          </a:prstGeom>
          <a:gradFill rotWithShape="1">
            <a:gsLst>
              <a:gs pos="0">
                <a:srgbClr val="0BD0D9"/>
              </a:gs>
              <a:gs pos="90000">
                <a:srgbClr val="0BD0D9">
                  <a:shade val="100000"/>
                  <a:satMod val="105000"/>
                </a:srgbClr>
              </a:gs>
              <a:gs pos="100000">
                <a:srgbClr val="0BD0D9">
                  <a:shade val="80000"/>
                  <a:satMod val="120000"/>
                </a:srgbClr>
              </a:gs>
            </a:gsLst>
            <a:path path="circle">
              <a:fillToRect l="100000" t="100000" r="100000" b="100000"/>
            </a:path>
          </a:gradFill>
          <a:ln w="10000" cap="flat" cmpd="sng" algn="ctr">
            <a:solidFill>
              <a:srgbClr val="0BD0D9"/>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JM"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Action Button: Blank 4">
            <a:hlinkClick r:id="" action="ppaction://hlinkshowjump?jump=endshow" highlightClick="1"/>
            <a:extLst>
              <a:ext uri="{FF2B5EF4-FFF2-40B4-BE49-F238E27FC236}">
                <a16:creationId xmlns:a16="http://schemas.microsoft.com/office/drawing/2014/main" id="{A9C00C29-28CC-4BC3-D113-98B6915C5EBE}"/>
              </a:ext>
            </a:extLst>
          </p:cNvPr>
          <p:cNvSpPr/>
          <p:nvPr/>
        </p:nvSpPr>
        <p:spPr>
          <a:xfrm>
            <a:off x="267836" y="342514"/>
            <a:ext cx="252845" cy="252000"/>
          </a:xfrm>
          <a:prstGeom prst="actionButtonBlank">
            <a:avLst/>
          </a:pr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JM" dirty="0"/>
              <a:t>X</a:t>
            </a:r>
          </a:p>
        </p:txBody>
      </p:sp>
    </p:spTree>
    <p:extLst>
      <p:ext uri="{BB962C8B-B14F-4D97-AF65-F5344CB8AC3E}">
        <p14:creationId xmlns:p14="http://schemas.microsoft.com/office/powerpoint/2010/main" val="35792346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Feminine Neutrals">
      <a:dk1>
        <a:srgbClr val="000000"/>
      </a:dk1>
      <a:lt1>
        <a:srgbClr val="FFFFFF"/>
      </a:lt1>
      <a:dk2>
        <a:srgbClr val="000000"/>
      </a:dk2>
      <a:lt2>
        <a:srgbClr val="E6E6E6"/>
      </a:lt2>
      <a:accent1>
        <a:srgbClr val="FCDCD1"/>
      </a:accent1>
      <a:accent2>
        <a:srgbClr val="FFB6A3"/>
      </a:accent2>
      <a:accent3>
        <a:srgbClr val="C16550"/>
      </a:accent3>
      <a:accent4>
        <a:srgbClr val="FEF7F4"/>
      </a:accent4>
      <a:accent5>
        <a:srgbClr val="8A443A"/>
      </a:accent5>
      <a:accent6>
        <a:srgbClr val="EEDED1"/>
      </a:accent6>
      <a:hlink>
        <a:srgbClr val="E0CCBF"/>
      </a:hlink>
      <a:folHlink>
        <a:srgbClr val="C16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omen's History_TM10107764_Win32_LH_v4" id="{AC635B7D-C2D6-408D-AB8F-C03D582CC5EF}" vid="{62200808-B30B-4ED4-83F3-E3A969C6164B}"/>
    </a:ext>
  </a:extLst>
</a:theme>
</file>

<file path=ppt/theme/theme2.xml><?xml version="1.0" encoding="utf-8"?>
<a:theme xmlns:a="http://schemas.openxmlformats.org/drawingml/2006/main" name="Basis">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1432</TotalTime>
  <Words>1897</Words>
  <Application>Microsoft Office PowerPoint</Application>
  <PresentationFormat>Widescreen</PresentationFormat>
  <Paragraphs>177</Paragraphs>
  <Slides>21</Slides>
  <Notes>3</Notes>
  <HiddenSlides>0</HiddenSlides>
  <MMClips>14</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Calibri</vt:lpstr>
      <vt:lpstr>Calibri Light</vt:lpstr>
      <vt:lpstr>Corbel</vt:lpstr>
      <vt:lpstr>Segoe UI</vt:lpstr>
      <vt:lpstr>1_Office Theme</vt:lpstr>
      <vt:lpstr>Basis</vt:lpstr>
      <vt:lpstr>Developing School-to-Work Transition Plans</vt:lpstr>
      <vt:lpstr>PowerPoint Presentation</vt:lpstr>
      <vt:lpstr>Task</vt:lpstr>
      <vt:lpstr>Video Summary Discussion</vt:lpstr>
      <vt:lpstr>Elements of Transition Planning</vt:lpstr>
      <vt:lpstr>PowerPoint Presentation</vt:lpstr>
      <vt:lpstr>PowerPoint Presentation</vt:lpstr>
      <vt:lpstr>CASE STUDIES GROUP ACTIVITY</vt:lpstr>
      <vt:lpstr>Key Persons for Transition Preparation</vt:lpstr>
      <vt:lpstr>CASE STUDIES GROUP ACTIVITY</vt:lpstr>
      <vt:lpstr>Case Study 1 - Joel</vt:lpstr>
      <vt:lpstr>Feedback on Case Study 1 – Joel</vt:lpstr>
      <vt:lpstr>Case Study 2 - Carel</vt:lpstr>
      <vt:lpstr>Feedback on Case Study 2 – Carel</vt:lpstr>
      <vt:lpstr>CASE STUDIES GROUP ACTIVITY</vt:lpstr>
      <vt:lpstr>Case Study 3 - Jason</vt:lpstr>
      <vt:lpstr>Case Study 4 - Dianne</vt:lpstr>
      <vt:lpstr>Case Study 5 - Jeremy</vt:lpstr>
      <vt:lpstr>PLENARY</vt:lpstr>
      <vt:lpstr>PowerPoint Presentation</vt:lpstr>
      <vt:lpstr>Questions &amp;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Melody Williams</cp:lastModifiedBy>
  <cp:revision>88</cp:revision>
  <dcterms:created xsi:type="dcterms:W3CDTF">2023-07-27T20:42:11Z</dcterms:created>
  <dcterms:modified xsi:type="dcterms:W3CDTF">2024-03-25T01:33:08Z</dcterms:modified>
</cp:coreProperties>
</file>