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Canva Sans Bold" panose="020B0604020202020204" charset="0"/>
      <p:regular r:id="rId15"/>
    </p:embeddedFont>
    <p:embeddedFont>
      <p:font typeface="DM Sans" pitchFamily="2" charset="0"/>
      <p:regular r:id="rId16"/>
    </p:embeddedFont>
    <p:embeddedFont>
      <p:font typeface="DM Sans Bold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17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844908">
            <a:off x="12395032" y="1204893"/>
            <a:ext cx="7087456" cy="12470359"/>
            <a:chOff x="0" y="0"/>
            <a:chExt cx="660400" cy="11619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1161972"/>
            </a:xfrm>
            <a:custGeom>
              <a:avLst/>
              <a:gdLst/>
              <a:ahLst/>
              <a:cxnLst/>
              <a:rect l="l" t="t" r="r" b="b"/>
              <a:pathLst>
                <a:path w="660400" h="1161972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6258"/>
                  </a:cubicBezTo>
                  <a:lnTo>
                    <a:pt x="660400" y="1161972"/>
                  </a:lnTo>
                  <a:lnTo>
                    <a:pt x="0" y="1161972"/>
                  </a:lnTo>
                  <a:lnTo>
                    <a:pt x="0" y="336871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8425"/>
              <a:ext cx="660400" cy="10635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396859" y="1991036"/>
            <a:ext cx="6304927" cy="630492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l="-41176" r="-411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FFFAE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808019" y="8563205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146139" y="-572397"/>
            <a:ext cx="1144795" cy="114479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707776" y="230133"/>
            <a:ext cx="684529" cy="68452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072955" y="6428837"/>
            <a:ext cx="8312005" cy="103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2970">
                <a:solidFill>
                  <a:srgbClr val="000000"/>
                </a:solidFill>
                <a:latin typeface="DM Sans"/>
              </a:rPr>
              <a:t>Presented by: Michele A. Meredith (PhD)</a:t>
            </a:r>
          </a:p>
          <a:p>
            <a:pPr>
              <a:lnSpc>
                <a:spcPts val="4159"/>
              </a:lnSpc>
            </a:pPr>
            <a:r>
              <a:rPr lang="en-US" sz="2970">
                <a:solidFill>
                  <a:srgbClr val="000000"/>
                </a:solidFill>
                <a:latin typeface="DM Sans"/>
              </a:rPr>
              <a:t>Consultant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78472" y="3360898"/>
            <a:ext cx="8406488" cy="296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97"/>
              </a:lnSpc>
            </a:pPr>
            <a:r>
              <a:rPr lang="en-US" sz="9831" dirty="0">
                <a:solidFill>
                  <a:srgbClr val="2B1511"/>
                </a:solidFill>
                <a:latin typeface="Canva Sans Bold"/>
              </a:rPr>
              <a:t>COMMUNITY OF PRACTICE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4819" y="2252853"/>
            <a:ext cx="3705553" cy="955565"/>
            <a:chOff x="0" y="0"/>
            <a:chExt cx="3778222" cy="974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78231" cy="974344"/>
            </a:xfrm>
            <a:custGeom>
              <a:avLst/>
              <a:gdLst/>
              <a:ahLst/>
              <a:cxnLst/>
              <a:rect l="l" t="t" r="r" b="b"/>
              <a:pathLst>
                <a:path w="3778231" h="974344">
                  <a:moveTo>
                    <a:pt x="3778231" y="974344"/>
                  </a:moveTo>
                  <a:cubicBezTo>
                    <a:pt x="3778231" y="243586"/>
                    <a:pt x="3778231" y="243586"/>
                    <a:pt x="3778231" y="243586"/>
                  </a:cubicBezTo>
                  <a:cubicBezTo>
                    <a:pt x="3778231" y="110744"/>
                    <a:pt x="3698817" y="0"/>
                    <a:pt x="3603560" y="0"/>
                  </a:cubicBezTo>
                  <a:cubicBezTo>
                    <a:pt x="174668" y="0"/>
                    <a:pt x="174668" y="0"/>
                    <a:pt x="174668" y="0"/>
                  </a:cubicBezTo>
                  <a:cubicBezTo>
                    <a:pt x="79411" y="0"/>
                    <a:pt x="0" y="110744"/>
                    <a:pt x="0" y="243586"/>
                  </a:cubicBezTo>
                  <a:cubicBezTo>
                    <a:pt x="0" y="974344"/>
                    <a:pt x="0" y="974344"/>
                    <a:pt x="0" y="974344"/>
                  </a:cubicBezTo>
                  <a:lnTo>
                    <a:pt x="3778231" y="974344"/>
                  </a:lnTo>
                  <a:close/>
                </a:path>
              </a:pathLst>
            </a:custGeom>
            <a:solidFill>
              <a:srgbClr val="EF5241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201900" y="0"/>
            <a:ext cx="3086100" cy="10287000"/>
            <a:chOff x="0" y="0"/>
            <a:chExt cx="812800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F524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569440" y="1023962"/>
            <a:ext cx="6175359" cy="9263038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63855" r="-63855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4716969" y="2252853"/>
            <a:ext cx="3336608" cy="860423"/>
            <a:chOff x="0" y="0"/>
            <a:chExt cx="3778222" cy="97430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78231" cy="974344"/>
            </a:xfrm>
            <a:custGeom>
              <a:avLst/>
              <a:gdLst/>
              <a:ahLst/>
              <a:cxnLst/>
              <a:rect l="l" t="t" r="r" b="b"/>
              <a:pathLst>
                <a:path w="3778231" h="974344">
                  <a:moveTo>
                    <a:pt x="3778231" y="974344"/>
                  </a:moveTo>
                  <a:cubicBezTo>
                    <a:pt x="3778231" y="243586"/>
                    <a:pt x="3778231" y="243586"/>
                    <a:pt x="3778231" y="243586"/>
                  </a:cubicBezTo>
                  <a:cubicBezTo>
                    <a:pt x="3778231" y="110744"/>
                    <a:pt x="3698817" y="0"/>
                    <a:pt x="3603560" y="0"/>
                  </a:cubicBezTo>
                  <a:cubicBezTo>
                    <a:pt x="174668" y="0"/>
                    <a:pt x="174668" y="0"/>
                    <a:pt x="174668" y="0"/>
                  </a:cubicBezTo>
                  <a:cubicBezTo>
                    <a:pt x="79411" y="0"/>
                    <a:pt x="0" y="110744"/>
                    <a:pt x="0" y="243586"/>
                  </a:cubicBezTo>
                  <a:cubicBezTo>
                    <a:pt x="0" y="974344"/>
                    <a:pt x="0" y="974344"/>
                    <a:pt x="0" y="974344"/>
                  </a:cubicBezTo>
                  <a:lnTo>
                    <a:pt x="3778231" y="974344"/>
                  </a:lnTo>
                  <a:close/>
                </a:path>
              </a:pathLst>
            </a:custGeom>
            <a:solidFill>
              <a:srgbClr val="EF5241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232832" y="2261331"/>
            <a:ext cx="3336608" cy="860423"/>
            <a:chOff x="0" y="0"/>
            <a:chExt cx="3778222" cy="9743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78231" cy="974344"/>
            </a:xfrm>
            <a:custGeom>
              <a:avLst/>
              <a:gdLst/>
              <a:ahLst/>
              <a:cxnLst/>
              <a:rect l="l" t="t" r="r" b="b"/>
              <a:pathLst>
                <a:path w="3778231" h="974344">
                  <a:moveTo>
                    <a:pt x="3778231" y="974344"/>
                  </a:moveTo>
                  <a:cubicBezTo>
                    <a:pt x="3778231" y="243586"/>
                    <a:pt x="3778231" y="243586"/>
                    <a:pt x="3778231" y="243586"/>
                  </a:cubicBezTo>
                  <a:cubicBezTo>
                    <a:pt x="3778231" y="110744"/>
                    <a:pt x="3698817" y="0"/>
                    <a:pt x="3603560" y="0"/>
                  </a:cubicBezTo>
                  <a:cubicBezTo>
                    <a:pt x="174668" y="0"/>
                    <a:pt x="174668" y="0"/>
                    <a:pt x="174668" y="0"/>
                  </a:cubicBezTo>
                  <a:cubicBezTo>
                    <a:pt x="79411" y="0"/>
                    <a:pt x="0" y="110744"/>
                    <a:pt x="0" y="243586"/>
                  </a:cubicBezTo>
                  <a:cubicBezTo>
                    <a:pt x="0" y="974344"/>
                    <a:pt x="0" y="974344"/>
                    <a:pt x="0" y="974344"/>
                  </a:cubicBezTo>
                  <a:lnTo>
                    <a:pt x="3778231" y="974344"/>
                  </a:lnTo>
                  <a:close/>
                </a:path>
              </a:pathLst>
            </a:custGeom>
            <a:solidFill>
              <a:srgbClr val="EF5241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922718" y="5660219"/>
            <a:ext cx="3705553" cy="955565"/>
            <a:chOff x="0" y="0"/>
            <a:chExt cx="3778222" cy="97430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778231" cy="974344"/>
            </a:xfrm>
            <a:custGeom>
              <a:avLst/>
              <a:gdLst/>
              <a:ahLst/>
              <a:cxnLst/>
              <a:rect l="l" t="t" r="r" b="b"/>
              <a:pathLst>
                <a:path w="3778231" h="974344">
                  <a:moveTo>
                    <a:pt x="3778231" y="974344"/>
                  </a:moveTo>
                  <a:cubicBezTo>
                    <a:pt x="3778231" y="243586"/>
                    <a:pt x="3778231" y="243586"/>
                    <a:pt x="3778231" y="243586"/>
                  </a:cubicBezTo>
                  <a:cubicBezTo>
                    <a:pt x="3778231" y="110744"/>
                    <a:pt x="3698817" y="0"/>
                    <a:pt x="3603560" y="0"/>
                  </a:cubicBezTo>
                  <a:cubicBezTo>
                    <a:pt x="174668" y="0"/>
                    <a:pt x="174668" y="0"/>
                    <a:pt x="174668" y="0"/>
                  </a:cubicBezTo>
                  <a:cubicBezTo>
                    <a:pt x="79411" y="0"/>
                    <a:pt x="0" y="110744"/>
                    <a:pt x="0" y="243586"/>
                  </a:cubicBezTo>
                  <a:cubicBezTo>
                    <a:pt x="0" y="974344"/>
                    <a:pt x="0" y="974344"/>
                    <a:pt x="0" y="974344"/>
                  </a:cubicBezTo>
                  <a:lnTo>
                    <a:pt x="3778231" y="974344"/>
                  </a:lnTo>
                  <a:close/>
                </a:path>
              </a:pathLst>
            </a:custGeom>
            <a:solidFill>
              <a:srgbClr val="EF5241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4909775" y="5707790"/>
            <a:ext cx="3336608" cy="860423"/>
            <a:chOff x="0" y="0"/>
            <a:chExt cx="3778222" cy="9743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78231" cy="974344"/>
            </a:xfrm>
            <a:custGeom>
              <a:avLst/>
              <a:gdLst/>
              <a:ahLst/>
              <a:cxnLst/>
              <a:rect l="l" t="t" r="r" b="b"/>
              <a:pathLst>
                <a:path w="3778231" h="974344">
                  <a:moveTo>
                    <a:pt x="3778231" y="974344"/>
                  </a:moveTo>
                  <a:cubicBezTo>
                    <a:pt x="3778231" y="243586"/>
                    <a:pt x="3778231" y="243586"/>
                    <a:pt x="3778231" y="243586"/>
                  </a:cubicBezTo>
                  <a:cubicBezTo>
                    <a:pt x="3778231" y="110744"/>
                    <a:pt x="3698817" y="0"/>
                    <a:pt x="3603560" y="0"/>
                  </a:cubicBezTo>
                  <a:cubicBezTo>
                    <a:pt x="174668" y="0"/>
                    <a:pt x="174668" y="0"/>
                    <a:pt x="174668" y="0"/>
                  </a:cubicBezTo>
                  <a:cubicBezTo>
                    <a:pt x="79411" y="0"/>
                    <a:pt x="0" y="110744"/>
                    <a:pt x="0" y="243586"/>
                  </a:cubicBezTo>
                  <a:cubicBezTo>
                    <a:pt x="0" y="974344"/>
                    <a:pt x="0" y="974344"/>
                    <a:pt x="0" y="974344"/>
                  </a:cubicBezTo>
                  <a:lnTo>
                    <a:pt x="3778231" y="974344"/>
                  </a:lnTo>
                  <a:close/>
                </a:path>
              </a:pathLst>
            </a:custGeom>
            <a:solidFill>
              <a:srgbClr val="EF5241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8398772" y="5655481"/>
            <a:ext cx="3145058" cy="860423"/>
            <a:chOff x="0" y="0"/>
            <a:chExt cx="3561320" cy="97430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561329" cy="974344"/>
            </a:xfrm>
            <a:custGeom>
              <a:avLst/>
              <a:gdLst/>
              <a:ahLst/>
              <a:cxnLst/>
              <a:rect l="l" t="t" r="r" b="b"/>
              <a:pathLst>
                <a:path w="3561329" h="974344">
                  <a:moveTo>
                    <a:pt x="3561329" y="974344"/>
                  </a:moveTo>
                  <a:cubicBezTo>
                    <a:pt x="3561329" y="243586"/>
                    <a:pt x="3561329" y="243586"/>
                    <a:pt x="3561329" y="243586"/>
                  </a:cubicBezTo>
                  <a:cubicBezTo>
                    <a:pt x="3561329" y="110744"/>
                    <a:pt x="3486474" y="0"/>
                    <a:pt x="3396685" y="0"/>
                  </a:cubicBezTo>
                  <a:cubicBezTo>
                    <a:pt x="164641" y="0"/>
                    <a:pt x="164641" y="0"/>
                    <a:pt x="164641" y="0"/>
                  </a:cubicBezTo>
                  <a:cubicBezTo>
                    <a:pt x="74852" y="0"/>
                    <a:pt x="0" y="110744"/>
                    <a:pt x="0" y="243586"/>
                  </a:cubicBezTo>
                  <a:cubicBezTo>
                    <a:pt x="0" y="974344"/>
                    <a:pt x="0" y="974344"/>
                    <a:pt x="0" y="974344"/>
                  </a:cubicBezTo>
                  <a:lnTo>
                    <a:pt x="3561329" y="974344"/>
                  </a:lnTo>
                  <a:close/>
                </a:path>
              </a:pathLst>
            </a:custGeom>
            <a:solidFill>
              <a:srgbClr val="EF5241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094353" y="614481"/>
            <a:ext cx="6724410" cy="837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99"/>
              </a:lnSpc>
            </a:pPr>
            <a:r>
              <a:rPr lang="en-US" sz="5582">
                <a:solidFill>
                  <a:srgbClr val="000000"/>
                </a:solidFill>
                <a:latin typeface="DM Sans Bold"/>
              </a:rPr>
              <a:t>Creating the CoP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3321" y="3298447"/>
            <a:ext cx="3025332" cy="1131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44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DM Sans"/>
              </a:rPr>
              <a:t>Coming together around a common purpose or a common theme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3765" y="2346016"/>
            <a:ext cx="2643300" cy="8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857">
                <a:solidFill>
                  <a:srgbClr val="FFFAEB"/>
                </a:solidFill>
                <a:latin typeface="DM Sans Bold"/>
              </a:rPr>
              <a:t>Spontaneous Discussion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909775" y="2467464"/>
            <a:ext cx="2747246" cy="448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4"/>
              </a:lnSpc>
            </a:pPr>
            <a:r>
              <a:rPr lang="en-US" sz="2970">
                <a:solidFill>
                  <a:srgbClr val="FFFAEB"/>
                </a:solidFill>
                <a:latin typeface="DM Sans Bold"/>
              </a:rPr>
              <a:t>Trust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70172" y="2231716"/>
            <a:ext cx="2953508" cy="8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857">
                <a:solidFill>
                  <a:srgbClr val="FFFAEB"/>
                </a:solidFill>
                <a:latin typeface="DM Sans Bold"/>
              </a:rPr>
              <a:t>Sharing Knowledge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771484" y="3151268"/>
            <a:ext cx="3227576" cy="109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3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DM Sans"/>
              </a:rPr>
              <a:t>Comfortable interactions lead to trust among those discussing the issues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087316" y="3160793"/>
            <a:ext cx="3576421" cy="2134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4"/>
              </a:lnSpc>
            </a:pPr>
            <a:r>
              <a:rPr lang="en-US" sz="2000">
                <a:solidFill>
                  <a:srgbClr val="000000"/>
                </a:solidFill>
                <a:latin typeface="DM Sans"/>
              </a:rPr>
              <a:t>Creater comfor leads to greater ease in sharing knowledge;</a:t>
            </a:r>
          </a:p>
          <a:p>
            <a:pPr>
              <a:lnSpc>
                <a:spcPts val="2724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DM Sans"/>
              </a:rPr>
              <a:t>Sharing professional knowledge in a common pofessional language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75354" y="5660219"/>
            <a:ext cx="2643300" cy="8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857">
                <a:solidFill>
                  <a:srgbClr val="FFFAEB"/>
                </a:solidFill>
                <a:latin typeface="DM Sans Bold"/>
              </a:rPr>
              <a:t>Shared Practice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63765" y="6661583"/>
            <a:ext cx="3192793" cy="1894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5122" lvl="1" indent="-217561">
              <a:lnSpc>
                <a:spcPts val="3023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</a:rPr>
              <a:t>Exchanging ideas and strategies</a:t>
            </a:r>
          </a:p>
          <a:p>
            <a:pPr marL="435122" lvl="1" indent="-217561">
              <a:lnSpc>
                <a:spcPts val="3023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</a:rPr>
              <a:t>Sharing practical experiences</a:t>
            </a:r>
          </a:p>
          <a:p>
            <a:pPr marL="435122" lvl="1" indent="-217561">
              <a:lnSpc>
                <a:spcPts val="3023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</a:rPr>
              <a:t>Sharing trial and error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256429" y="5660219"/>
            <a:ext cx="2643300" cy="8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857">
                <a:solidFill>
                  <a:srgbClr val="FFFAEB"/>
                </a:solidFill>
                <a:latin typeface="DM Sans Bold"/>
              </a:rPr>
              <a:t>Collective Intelligence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942596" y="6661583"/>
            <a:ext cx="3303787" cy="2656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5122" lvl="1" indent="-217561">
              <a:lnSpc>
                <a:spcPts val="3023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</a:rPr>
              <a:t>Sharing common ideas</a:t>
            </a:r>
          </a:p>
          <a:p>
            <a:pPr marL="435122" lvl="1" indent="-217561">
              <a:lnSpc>
                <a:spcPts val="3023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</a:rPr>
              <a:t>Working toward a common factor</a:t>
            </a:r>
          </a:p>
          <a:p>
            <a:pPr marL="435122" lvl="1" indent="-217561">
              <a:lnSpc>
                <a:spcPts val="3023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</a:rPr>
              <a:t>Sharing common knowledge</a:t>
            </a:r>
          </a:p>
          <a:p>
            <a:pPr marL="435122" lvl="1" indent="-217561">
              <a:lnSpc>
                <a:spcPts val="3023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</a:rPr>
              <a:t>All ideas coming together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590322" y="5653503"/>
            <a:ext cx="2953508" cy="86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9"/>
              </a:lnSpc>
            </a:pPr>
            <a:r>
              <a:rPr lang="en-US" sz="2857">
                <a:solidFill>
                  <a:srgbClr val="FFFAEB"/>
                </a:solidFill>
                <a:latin typeface="DM Sans Bold"/>
              </a:rPr>
              <a:t>Implicitly held Knowledge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98772" y="6711034"/>
            <a:ext cx="2953508" cy="3080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0092" lvl="1" indent="-225046">
              <a:lnSpc>
                <a:spcPts val="3127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</a:rPr>
              <a:t>Knowledge that you had all along</a:t>
            </a:r>
          </a:p>
          <a:p>
            <a:pPr marL="426593" lvl="1" indent="-213297">
              <a:lnSpc>
                <a:spcPts val="2963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</a:rPr>
              <a:t>Learned through informal or incidental experiences</a:t>
            </a:r>
          </a:p>
          <a:p>
            <a:pPr marL="426593" lvl="1" indent="-213297">
              <a:lnSpc>
                <a:spcPts val="2963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DM Sans"/>
              </a:rPr>
              <a:t>Other persons with same knowledge and experiences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404" y="526036"/>
            <a:ext cx="9036718" cy="1729674"/>
            <a:chOff x="0" y="0"/>
            <a:chExt cx="2380041" cy="4555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0041" cy="455552"/>
            </a:xfrm>
            <a:custGeom>
              <a:avLst/>
              <a:gdLst/>
              <a:ahLst/>
              <a:cxnLst/>
              <a:rect l="l" t="t" r="r" b="b"/>
              <a:pathLst>
                <a:path w="2380041" h="455552">
                  <a:moveTo>
                    <a:pt x="10281" y="0"/>
                  </a:moveTo>
                  <a:lnTo>
                    <a:pt x="2369760" y="0"/>
                  </a:lnTo>
                  <a:cubicBezTo>
                    <a:pt x="2375438" y="0"/>
                    <a:pt x="2380041" y="4603"/>
                    <a:pt x="2380041" y="10281"/>
                  </a:cubicBezTo>
                  <a:lnTo>
                    <a:pt x="2380041" y="445271"/>
                  </a:lnTo>
                  <a:cubicBezTo>
                    <a:pt x="2380041" y="450949"/>
                    <a:pt x="2375438" y="455552"/>
                    <a:pt x="2369760" y="455552"/>
                  </a:cubicBezTo>
                  <a:lnTo>
                    <a:pt x="10281" y="455552"/>
                  </a:lnTo>
                  <a:cubicBezTo>
                    <a:pt x="4603" y="455552"/>
                    <a:pt x="0" y="450949"/>
                    <a:pt x="0" y="445271"/>
                  </a:cubicBezTo>
                  <a:lnTo>
                    <a:pt x="0" y="10281"/>
                  </a:lnTo>
                  <a:cubicBezTo>
                    <a:pt x="0" y="4603"/>
                    <a:pt x="4603" y="0"/>
                    <a:pt x="10281" y="0"/>
                  </a:cubicBezTo>
                  <a:close/>
                </a:path>
              </a:pathLst>
            </a:custGeom>
            <a:solidFill>
              <a:srgbClr val="FFFAEB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380041" cy="541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>
                <a:lnSpc>
                  <a:spcPts val="6224"/>
                </a:lnSpc>
                <a:spcBef>
                  <a:spcPct val="0"/>
                </a:spcBef>
              </a:pPr>
              <a:r>
                <a:rPr lang="en-US" sz="4446">
                  <a:solidFill>
                    <a:srgbClr val="2B1511"/>
                  </a:solidFill>
                  <a:latin typeface="Canva Sans Bold"/>
                </a:rPr>
                <a:t>The Local STWT CoP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9407" y="2313430"/>
            <a:ext cx="5420447" cy="2941015"/>
            <a:chOff x="0" y="0"/>
            <a:chExt cx="789363" cy="4282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9363" cy="428291"/>
            </a:xfrm>
            <a:custGeom>
              <a:avLst/>
              <a:gdLst/>
              <a:ahLst/>
              <a:cxnLst/>
              <a:rect l="l" t="t" r="r" b="b"/>
              <a:pathLst>
                <a:path w="789363" h="428291">
                  <a:moveTo>
                    <a:pt x="0" y="0"/>
                  </a:moveTo>
                  <a:lnTo>
                    <a:pt x="789363" y="0"/>
                  </a:lnTo>
                  <a:lnTo>
                    <a:pt x="789363" y="428291"/>
                  </a:lnTo>
                  <a:lnTo>
                    <a:pt x="0" y="428291"/>
                  </a:lnTo>
                  <a:close/>
                </a:path>
              </a:pathLst>
            </a:custGeom>
            <a:solidFill>
              <a:srgbClr val="FFF0A2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789363" cy="456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505555" y="3199487"/>
            <a:ext cx="11508893" cy="6248892"/>
          </a:xfrm>
          <a:custGeom>
            <a:avLst/>
            <a:gdLst/>
            <a:ahLst/>
            <a:cxnLst/>
            <a:rect l="l" t="t" r="r" b="b"/>
            <a:pathLst>
              <a:path w="11508893" h="6248892">
                <a:moveTo>
                  <a:pt x="0" y="0"/>
                </a:moveTo>
                <a:lnTo>
                  <a:pt x="11508893" y="0"/>
                </a:lnTo>
                <a:lnTo>
                  <a:pt x="11508893" y="6248892"/>
                </a:lnTo>
                <a:lnTo>
                  <a:pt x="0" y="6248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79644" y="2591501"/>
            <a:ext cx="5420210" cy="7016023"/>
          </a:xfrm>
          <a:prstGeom prst="rect">
            <a:avLst/>
          </a:prstGeom>
          <a:solidFill>
            <a:srgbClr val="FFF0A2"/>
          </a:solidFill>
        </p:spPr>
        <p:txBody>
          <a:bodyPr lIns="0" tIns="0" rIns="0" bIns="0" rtlCol="0" anchor="t">
            <a:spAutoFit/>
          </a:bodyPr>
          <a:lstStyle/>
          <a:p>
            <a:pPr marL="504843" lvl="1" indent="-252422">
              <a:lnSpc>
                <a:spcPts val="3507"/>
              </a:lnSpc>
              <a:buFont typeface="Arial"/>
              <a:buChar char="•"/>
            </a:pPr>
            <a:r>
              <a:rPr lang="en-US" sz="2338" dirty="0">
                <a:solidFill>
                  <a:srgbClr val="000000"/>
                </a:solidFill>
                <a:latin typeface="DM Sans"/>
              </a:rPr>
              <a:t>The </a:t>
            </a:r>
            <a:r>
              <a:rPr lang="en-US" sz="2338" dirty="0" err="1">
                <a:solidFill>
                  <a:srgbClr val="000000"/>
                </a:solidFill>
                <a:latin typeface="DM Sans"/>
              </a:rPr>
              <a:t>MoE</a:t>
            </a:r>
            <a:r>
              <a:rPr lang="en-US" sz="2338" dirty="0">
                <a:solidFill>
                  <a:srgbClr val="000000"/>
                </a:solidFill>
                <a:latin typeface="DM Sans"/>
              </a:rPr>
              <a:t> should convene a ‘next-steps’ meeting</a:t>
            </a:r>
          </a:p>
          <a:p>
            <a:pPr marL="504843" lvl="1" indent="-252422">
              <a:lnSpc>
                <a:spcPts val="3507"/>
              </a:lnSpc>
              <a:buFont typeface="Arial"/>
              <a:buChar char="•"/>
            </a:pPr>
            <a:r>
              <a:rPr lang="en-US" sz="2338" dirty="0">
                <a:solidFill>
                  <a:srgbClr val="000000"/>
                </a:solidFill>
                <a:latin typeface="DM Sans"/>
              </a:rPr>
              <a:t>Agree among yourselves when you will meet in your parish or school groups</a:t>
            </a:r>
          </a:p>
          <a:p>
            <a:pPr marL="504843" lvl="1" indent="-252422">
              <a:lnSpc>
                <a:spcPts val="3507"/>
              </a:lnSpc>
              <a:buFont typeface="Arial"/>
              <a:buChar char="•"/>
            </a:pPr>
            <a:r>
              <a:rPr lang="en-US" sz="2338" dirty="0">
                <a:solidFill>
                  <a:srgbClr val="000000"/>
                </a:solidFill>
                <a:latin typeface="DM Sans"/>
              </a:rPr>
              <a:t>Agree on the format and topics for discussion</a:t>
            </a:r>
          </a:p>
          <a:p>
            <a:pPr marL="504843" lvl="1" indent="-252422">
              <a:lnSpc>
                <a:spcPts val="3507"/>
              </a:lnSpc>
              <a:buFont typeface="Arial"/>
              <a:buChar char="•"/>
            </a:pPr>
            <a:r>
              <a:rPr lang="en-US" sz="2338" dirty="0">
                <a:solidFill>
                  <a:srgbClr val="000000"/>
                </a:solidFill>
                <a:latin typeface="DM Sans"/>
              </a:rPr>
              <a:t>Discuss challenges, issues, solutions for the STWT process becoming a reality</a:t>
            </a:r>
          </a:p>
          <a:p>
            <a:pPr marL="504843" lvl="1" indent="-252422">
              <a:lnSpc>
                <a:spcPts val="3507"/>
              </a:lnSpc>
              <a:buFont typeface="Arial"/>
              <a:buChar char="•"/>
            </a:pPr>
            <a:r>
              <a:rPr lang="en-US" sz="2338" dirty="0">
                <a:solidFill>
                  <a:srgbClr val="000000"/>
                </a:solidFill>
                <a:latin typeface="DM Sans"/>
              </a:rPr>
              <a:t>Narrow the focus to what should and could be done to develop STWT further</a:t>
            </a:r>
          </a:p>
          <a:p>
            <a:pPr marL="504843" lvl="1" indent="-252422">
              <a:lnSpc>
                <a:spcPts val="3507"/>
              </a:lnSpc>
              <a:buFont typeface="Arial"/>
              <a:buChar char="•"/>
            </a:pPr>
            <a:r>
              <a:rPr lang="en-US" sz="2338" dirty="0">
                <a:solidFill>
                  <a:srgbClr val="000000"/>
                </a:solidFill>
                <a:latin typeface="DM Sans"/>
              </a:rPr>
              <a:t>Establish smaller CoPs - geographic location will determine</a:t>
            </a:r>
            <a:endParaRPr lang="en-US" sz="1959" dirty="0">
              <a:solidFill>
                <a:srgbClr val="000000"/>
              </a:solidFill>
              <a:latin typeface="DM Sans"/>
            </a:endParaRPr>
          </a:p>
          <a:p>
            <a:pPr>
              <a:lnSpc>
                <a:spcPts val="2208"/>
              </a:lnSpc>
              <a:spcBef>
                <a:spcPct val="0"/>
              </a:spcBef>
            </a:pPr>
            <a:endParaRPr lang="en-US" sz="1959" dirty="0">
              <a:solidFill>
                <a:srgbClr val="000000"/>
              </a:solidFill>
              <a:latin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70000">
        <p14:switch dir="r"/>
      </p:transition>
    </mc:Choice>
    <mc:Fallback xmlns="">
      <p:transition spd="slow" advTm="17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1949" y="259694"/>
            <a:ext cx="7087456" cy="9767612"/>
            <a:chOff x="0" y="0"/>
            <a:chExt cx="660400" cy="9101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910133"/>
            </a:xfrm>
            <a:custGeom>
              <a:avLst/>
              <a:gdLst/>
              <a:ahLst/>
              <a:cxnLst/>
              <a:rect l="l" t="t" r="r" b="b"/>
              <a:pathLst>
                <a:path w="660400" h="91013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664"/>
                  </a:cubicBezTo>
                  <a:lnTo>
                    <a:pt x="660400" y="910133"/>
                  </a:lnTo>
                  <a:lnTo>
                    <a:pt x="0" y="910133"/>
                  </a:lnTo>
                  <a:lnTo>
                    <a:pt x="0" y="33109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8425"/>
              <a:ext cx="660400" cy="811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425671" y="2004947"/>
            <a:ext cx="6304927" cy="630492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l="-202401" r="-3093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FFFAE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403338" y="8549080"/>
            <a:ext cx="3475840" cy="347584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01714" y="9171406"/>
            <a:ext cx="534212" cy="53421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3886" y="-594687"/>
            <a:ext cx="1537234" cy="153723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425671" y="458568"/>
            <a:ext cx="483979" cy="48397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1599772"/>
            <a:ext cx="8717334" cy="793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1"/>
              </a:lnSpc>
            </a:pPr>
            <a:r>
              <a:rPr lang="en-US" sz="3068" spc="-61">
                <a:solidFill>
                  <a:srgbClr val="2B1511"/>
                </a:solidFill>
                <a:latin typeface="DM Sans Bold"/>
              </a:rPr>
              <a:t>Sustaining the Conversation:</a:t>
            </a:r>
          </a:p>
          <a:p>
            <a:pPr>
              <a:lnSpc>
                <a:spcPts val="3681"/>
              </a:lnSpc>
            </a:pPr>
            <a:endParaRPr lang="en-US" sz="3068" spc="-61">
              <a:solidFill>
                <a:srgbClr val="2B1511"/>
              </a:solidFill>
              <a:latin typeface="DM Sans Bold"/>
            </a:endParaRPr>
          </a:p>
          <a:p>
            <a:pPr>
              <a:lnSpc>
                <a:spcPts val="3681"/>
              </a:lnSpc>
            </a:pPr>
            <a:r>
              <a:rPr lang="en-US" sz="3068" spc="-61">
                <a:solidFill>
                  <a:srgbClr val="2B1511"/>
                </a:solidFill>
                <a:latin typeface="DM Sans Bold"/>
              </a:rPr>
              <a:t>Your input, initiative, interest</a:t>
            </a:r>
          </a:p>
          <a:p>
            <a:pPr>
              <a:lnSpc>
                <a:spcPts val="3681"/>
              </a:lnSpc>
            </a:pPr>
            <a:endParaRPr lang="en-US" sz="3068" spc="-61">
              <a:solidFill>
                <a:srgbClr val="2B1511"/>
              </a:solidFill>
              <a:latin typeface="DM Sans Bold"/>
            </a:endParaRPr>
          </a:p>
          <a:p>
            <a:pPr marL="662387" lvl="1" indent="-331193">
              <a:lnSpc>
                <a:spcPts val="3681"/>
              </a:lnSpc>
              <a:buFont typeface="Arial"/>
              <a:buChar char="•"/>
            </a:pPr>
            <a:r>
              <a:rPr lang="en-US" sz="3068" spc="-61">
                <a:solidFill>
                  <a:srgbClr val="2B1511"/>
                </a:solidFill>
                <a:latin typeface="DM Sans"/>
              </a:rPr>
              <a:t>You will keep the discussions going among your colleagues</a:t>
            </a:r>
          </a:p>
          <a:p>
            <a:pPr marL="662387" lvl="1" indent="-331193">
              <a:lnSpc>
                <a:spcPts val="3681"/>
              </a:lnSpc>
              <a:buFont typeface="Arial"/>
              <a:buChar char="•"/>
            </a:pPr>
            <a:r>
              <a:rPr lang="en-US" sz="3068" spc="-61">
                <a:solidFill>
                  <a:srgbClr val="2B1511"/>
                </a:solidFill>
                <a:latin typeface="DM Sans"/>
              </a:rPr>
              <a:t>Arrange cluster-based small-group CoPs</a:t>
            </a:r>
          </a:p>
          <a:p>
            <a:pPr marL="662387" lvl="1" indent="-331193">
              <a:lnSpc>
                <a:spcPts val="3681"/>
              </a:lnSpc>
              <a:buFont typeface="Arial"/>
              <a:buChar char="•"/>
            </a:pPr>
            <a:r>
              <a:rPr lang="en-US" sz="3068" spc="-61">
                <a:solidFill>
                  <a:srgbClr val="2B1511"/>
                </a:solidFill>
                <a:latin typeface="DM Sans"/>
              </a:rPr>
              <a:t>Arrange capacity-building activities</a:t>
            </a:r>
          </a:p>
          <a:p>
            <a:pPr>
              <a:lnSpc>
                <a:spcPts val="3681"/>
              </a:lnSpc>
            </a:pPr>
            <a:endParaRPr lang="en-US" sz="3068" spc="-61">
              <a:solidFill>
                <a:srgbClr val="2B1511"/>
              </a:solidFill>
              <a:latin typeface="DM Sans"/>
            </a:endParaRPr>
          </a:p>
          <a:p>
            <a:pPr>
              <a:lnSpc>
                <a:spcPts val="3681"/>
              </a:lnSpc>
            </a:pPr>
            <a:r>
              <a:rPr lang="en-US" sz="3068" spc="-61">
                <a:solidFill>
                  <a:srgbClr val="2B1511"/>
                </a:solidFill>
                <a:latin typeface="DM Sans Bold"/>
              </a:rPr>
              <a:t>Create an atmosphere of</a:t>
            </a:r>
          </a:p>
          <a:p>
            <a:pPr>
              <a:lnSpc>
                <a:spcPts val="3681"/>
              </a:lnSpc>
            </a:pPr>
            <a:endParaRPr lang="en-US" sz="3068" spc="-61">
              <a:solidFill>
                <a:srgbClr val="2B1511"/>
              </a:solidFill>
              <a:latin typeface="DM Sans Bold"/>
            </a:endParaRPr>
          </a:p>
          <a:p>
            <a:pPr marL="662387" lvl="1" indent="-331193">
              <a:lnSpc>
                <a:spcPts val="3681"/>
              </a:lnSpc>
              <a:buFont typeface="Arial"/>
              <a:buChar char="•"/>
            </a:pPr>
            <a:r>
              <a:rPr lang="en-US" sz="3068" spc="-61">
                <a:solidFill>
                  <a:srgbClr val="2B1511"/>
                </a:solidFill>
                <a:latin typeface="DM Sans"/>
              </a:rPr>
              <a:t>Productivity, Appreciation, and Confidence</a:t>
            </a:r>
            <a:r>
              <a:rPr lang="en-US" sz="3068" spc="-61">
                <a:solidFill>
                  <a:srgbClr val="2B1511"/>
                </a:solidFill>
                <a:latin typeface="DM Sans Bold"/>
              </a:rPr>
              <a:t> </a:t>
            </a:r>
          </a:p>
          <a:p>
            <a:pPr marL="662387" lvl="1" indent="-331193">
              <a:lnSpc>
                <a:spcPts val="3681"/>
              </a:lnSpc>
              <a:buFont typeface="Arial"/>
              <a:buChar char="•"/>
            </a:pPr>
            <a:r>
              <a:rPr lang="en-US" sz="3068" spc="-61">
                <a:solidFill>
                  <a:srgbClr val="2B1511"/>
                </a:solidFill>
                <a:latin typeface="DM Sans"/>
              </a:rPr>
              <a:t>Stronger community and skill-base</a:t>
            </a:r>
          </a:p>
          <a:p>
            <a:pPr marL="662387" lvl="1" indent="-331193">
              <a:lnSpc>
                <a:spcPts val="3681"/>
              </a:lnSpc>
              <a:buFont typeface="Arial"/>
              <a:buChar char="•"/>
            </a:pPr>
            <a:r>
              <a:rPr lang="en-US" sz="3068" spc="-61">
                <a:solidFill>
                  <a:srgbClr val="2B1511"/>
                </a:solidFill>
                <a:latin typeface="DM Sans"/>
              </a:rPr>
              <a:t>Encouragement for one another</a:t>
            </a:r>
          </a:p>
          <a:p>
            <a:pPr marL="662387" lvl="1" indent="-331193">
              <a:lnSpc>
                <a:spcPts val="3681"/>
              </a:lnSpc>
              <a:buFont typeface="Arial"/>
              <a:buChar char="•"/>
            </a:pPr>
            <a:r>
              <a:rPr lang="en-US" sz="3068" spc="-61">
                <a:solidFill>
                  <a:srgbClr val="2B1511"/>
                </a:solidFill>
                <a:latin typeface="DM Sans"/>
              </a:rPr>
              <a:t>Improved ways to respond to the diverse needs in the classroom.</a:t>
            </a:r>
          </a:p>
          <a:p>
            <a:pPr marL="0" lvl="0" indent="0" algn="l">
              <a:lnSpc>
                <a:spcPts val="3681"/>
              </a:lnSpc>
              <a:spcBef>
                <a:spcPct val="0"/>
              </a:spcBef>
            </a:pPr>
            <a:endParaRPr lang="en-US" sz="3068" spc="-61">
              <a:solidFill>
                <a:srgbClr val="2B1511"/>
              </a:solidFill>
              <a:latin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00"/>
    </mc:Choice>
    <mc:Fallback xmlns="">
      <p:transition spd="slow" advTm="21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1949" y="259694"/>
            <a:ext cx="7087456" cy="9767612"/>
            <a:chOff x="0" y="0"/>
            <a:chExt cx="660400" cy="9101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910133"/>
            </a:xfrm>
            <a:custGeom>
              <a:avLst/>
              <a:gdLst/>
              <a:ahLst/>
              <a:cxnLst/>
              <a:rect l="l" t="t" r="r" b="b"/>
              <a:pathLst>
                <a:path w="660400" h="91013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664"/>
                  </a:cubicBezTo>
                  <a:lnTo>
                    <a:pt x="660400" y="910133"/>
                  </a:lnTo>
                  <a:lnTo>
                    <a:pt x="0" y="910133"/>
                  </a:lnTo>
                  <a:lnTo>
                    <a:pt x="0" y="33109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8425"/>
              <a:ext cx="660400" cy="811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425671" y="2004947"/>
            <a:ext cx="6304927" cy="630492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2"/>
              <a:stretch>
                <a:fillRect l="-202401" r="-3093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FFFAE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403338" y="8549080"/>
            <a:ext cx="3475840" cy="347584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01714" y="9171406"/>
            <a:ext cx="534212" cy="53421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3886" y="-594687"/>
            <a:ext cx="1537234" cy="153723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425671" y="458568"/>
            <a:ext cx="483979" cy="48397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373276" y="3840042"/>
            <a:ext cx="8717334" cy="706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81"/>
              </a:lnSpc>
            </a:pPr>
            <a:r>
              <a:rPr lang="en-US" sz="8000" spc="-71" dirty="0">
                <a:solidFill>
                  <a:srgbClr val="2B1511"/>
                </a:solidFill>
                <a:latin typeface="DM Sans Bold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380859">
            <a:off x="-1313287" y="7502544"/>
            <a:ext cx="2842082" cy="7461317"/>
            <a:chOff x="0" y="0"/>
            <a:chExt cx="660400" cy="17337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1733748"/>
            </a:xfrm>
            <a:custGeom>
              <a:avLst/>
              <a:gdLst/>
              <a:ahLst/>
              <a:cxnLst/>
              <a:rect l="l" t="t" r="r" b="b"/>
              <a:pathLst>
                <a:path w="660400" h="1733748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48959"/>
                  </a:cubicBezTo>
                  <a:lnTo>
                    <a:pt x="660400" y="1733748"/>
                  </a:lnTo>
                  <a:lnTo>
                    <a:pt x="0" y="1733748"/>
                  </a:lnTo>
                  <a:lnTo>
                    <a:pt x="0" y="34998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>
                <a:alpha val="4392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8425"/>
              <a:ext cx="660400" cy="1635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2377137">
            <a:off x="-916789" y="4206328"/>
            <a:ext cx="1338510" cy="7384047"/>
            <a:chOff x="0" y="0"/>
            <a:chExt cx="660400" cy="36431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60400" cy="3643174"/>
            </a:xfrm>
            <a:custGeom>
              <a:avLst/>
              <a:gdLst/>
              <a:ahLst/>
              <a:cxnLst/>
              <a:rect l="l" t="t" r="r" b="b"/>
              <a:pathLst>
                <a:path w="660400" h="3643174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91373"/>
                  </a:cubicBezTo>
                  <a:lnTo>
                    <a:pt x="660400" y="3643174"/>
                  </a:lnTo>
                  <a:lnTo>
                    <a:pt x="0" y="3643174"/>
                  </a:lnTo>
                  <a:lnTo>
                    <a:pt x="0" y="393786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98425"/>
              <a:ext cx="660400" cy="35447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2377137">
            <a:off x="3012298" y="9449050"/>
            <a:ext cx="411277" cy="2198755"/>
            <a:chOff x="0" y="0"/>
            <a:chExt cx="660400" cy="353060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3530605"/>
            </a:xfrm>
            <a:custGeom>
              <a:avLst/>
              <a:gdLst/>
              <a:ahLst/>
              <a:cxnLst/>
              <a:rect l="l" t="t" r="r" b="b"/>
              <a:pathLst>
                <a:path w="660400" h="3530605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88872"/>
                  </a:cubicBezTo>
                  <a:lnTo>
                    <a:pt x="660400" y="3530605"/>
                  </a:lnTo>
                  <a:lnTo>
                    <a:pt x="0" y="3530605"/>
                  </a:lnTo>
                  <a:lnTo>
                    <a:pt x="0" y="39120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98425"/>
              <a:ext cx="660400" cy="3432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817273" y="3939869"/>
            <a:ext cx="842974" cy="815386"/>
          </a:xfrm>
          <a:custGeom>
            <a:avLst/>
            <a:gdLst/>
            <a:ahLst/>
            <a:cxnLst/>
            <a:rect l="l" t="t" r="r" b="b"/>
            <a:pathLst>
              <a:path w="842974" h="815386">
                <a:moveTo>
                  <a:pt x="0" y="0"/>
                </a:moveTo>
                <a:lnTo>
                  <a:pt x="842975" y="0"/>
                </a:lnTo>
                <a:lnTo>
                  <a:pt x="842975" y="815386"/>
                </a:lnTo>
                <a:lnTo>
                  <a:pt x="0" y="815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8371367" y="3554219"/>
            <a:ext cx="1290759" cy="1290759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5241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496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595259" y="5103335"/>
            <a:ext cx="1066867" cy="888409"/>
          </a:xfrm>
          <a:custGeom>
            <a:avLst/>
            <a:gdLst/>
            <a:ahLst/>
            <a:cxnLst/>
            <a:rect l="l" t="t" r="r" b="b"/>
            <a:pathLst>
              <a:path w="1066867" h="888409">
                <a:moveTo>
                  <a:pt x="0" y="0"/>
                </a:moveTo>
                <a:lnTo>
                  <a:pt x="1066866" y="0"/>
                </a:lnTo>
                <a:lnTo>
                  <a:pt x="1066866" y="888409"/>
                </a:lnTo>
                <a:lnTo>
                  <a:pt x="0" y="888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AutoShape 16"/>
          <p:cNvSpPr/>
          <p:nvPr/>
        </p:nvSpPr>
        <p:spPr>
          <a:xfrm flipV="1">
            <a:off x="-2023730" y="7040723"/>
            <a:ext cx="3495899" cy="4260352"/>
          </a:xfrm>
          <a:prstGeom prst="line">
            <a:avLst/>
          </a:prstGeom>
          <a:ln w="85725" cap="rnd">
            <a:solidFill>
              <a:srgbClr val="E0B15E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7149995" y="1596093"/>
            <a:ext cx="5732866" cy="1268429"/>
            <a:chOff x="0" y="0"/>
            <a:chExt cx="1509891" cy="3340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09891" cy="334072"/>
            </a:xfrm>
            <a:custGeom>
              <a:avLst/>
              <a:gdLst/>
              <a:ahLst/>
              <a:cxnLst/>
              <a:rect l="l" t="t" r="r" b="b"/>
              <a:pathLst>
                <a:path w="1509891" h="334072">
                  <a:moveTo>
                    <a:pt x="45915" y="0"/>
                  </a:moveTo>
                  <a:lnTo>
                    <a:pt x="1463975" y="0"/>
                  </a:lnTo>
                  <a:cubicBezTo>
                    <a:pt x="1476153" y="0"/>
                    <a:pt x="1487832" y="4837"/>
                    <a:pt x="1496442" y="13448"/>
                  </a:cubicBezTo>
                  <a:cubicBezTo>
                    <a:pt x="1505053" y="22059"/>
                    <a:pt x="1509891" y="33738"/>
                    <a:pt x="1509891" y="45915"/>
                  </a:cubicBezTo>
                  <a:lnTo>
                    <a:pt x="1509891" y="288157"/>
                  </a:lnTo>
                  <a:cubicBezTo>
                    <a:pt x="1509891" y="313515"/>
                    <a:pt x="1489334" y="334072"/>
                    <a:pt x="1463975" y="334072"/>
                  </a:cubicBezTo>
                  <a:lnTo>
                    <a:pt x="45915" y="334072"/>
                  </a:lnTo>
                  <a:cubicBezTo>
                    <a:pt x="20557" y="334072"/>
                    <a:pt x="0" y="313515"/>
                    <a:pt x="0" y="288157"/>
                  </a:cubicBezTo>
                  <a:lnTo>
                    <a:pt x="0" y="45915"/>
                  </a:lnTo>
                  <a:cubicBezTo>
                    <a:pt x="0" y="20557"/>
                    <a:pt x="20557" y="0"/>
                    <a:pt x="4591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1509891" cy="334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935"/>
                </a:lnSpc>
                <a:spcBef>
                  <a:spcPct val="0"/>
                </a:spcBef>
              </a:pPr>
              <a:r>
                <a:rPr lang="en-US" sz="4946" dirty="0">
                  <a:solidFill>
                    <a:srgbClr val="2B1511"/>
                  </a:solidFill>
                  <a:latin typeface="Canva Sans Bold"/>
                </a:rPr>
                <a:t>Introduction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 rot="-8419140">
            <a:off x="16781988" y="-3913825"/>
            <a:ext cx="2842082" cy="7253346"/>
            <a:chOff x="0" y="0"/>
            <a:chExt cx="660400" cy="168542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60400" cy="1685423"/>
            </a:xfrm>
            <a:custGeom>
              <a:avLst/>
              <a:gdLst/>
              <a:ahLst/>
              <a:cxnLst/>
              <a:rect l="l" t="t" r="r" b="b"/>
              <a:pathLst>
                <a:path w="660400" h="168542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47885"/>
                  </a:cubicBezTo>
                  <a:lnTo>
                    <a:pt x="660400" y="1685423"/>
                  </a:lnTo>
                  <a:lnTo>
                    <a:pt x="0" y="1685423"/>
                  </a:lnTo>
                  <a:lnTo>
                    <a:pt x="0" y="34887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>
                <a:alpha val="43922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98425"/>
              <a:ext cx="660400" cy="1586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8422862">
            <a:off x="18303618" y="-391052"/>
            <a:ext cx="1338510" cy="5875601"/>
            <a:chOff x="0" y="0"/>
            <a:chExt cx="660400" cy="289893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60400" cy="2898930"/>
            </a:xfrm>
            <a:custGeom>
              <a:avLst/>
              <a:gdLst/>
              <a:ahLst/>
              <a:cxnLst/>
              <a:rect l="l" t="t" r="r" b="b"/>
              <a:pathLst>
                <a:path w="660400" h="289893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74841"/>
                  </a:cubicBezTo>
                  <a:lnTo>
                    <a:pt x="660400" y="2898930"/>
                  </a:lnTo>
                  <a:lnTo>
                    <a:pt x="0" y="2898930"/>
                  </a:lnTo>
                  <a:lnTo>
                    <a:pt x="0" y="37671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98425"/>
              <a:ext cx="660400" cy="2800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-8422862">
            <a:off x="14997526" y="-558072"/>
            <a:ext cx="411277" cy="1644511"/>
            <a:chOff x="0" y="0"/>
            <a:chExt cx="660400" cy="264063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60400" cy="2640639"/>
            </a:xfrm>
            <a:custGeom>
              <a:avLst/>
              <a:gdLst/>
              <a:ahLst/>
              <a:cxnLst/>
              <a:rect l="l" t="t" r="r" b="b"/>
              <a:pathLst>
                <a:path w="660400" h="2640639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69104"/>
                  </a:cubicBezTo>
                  <a:lnTo>
                    <a:pt x="660400" y="2640639"/>
                  </a:lnTo>
                  <a:lnTo>
                    <a:pt x="0" y="2640639"/>
                  </a:lnTo>
                  <a:lnTo>
                    <a:pt x="0" y="370789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98425"/>
              <a:ext cx="660400" cy="2542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31" name="AutoShape 31"/>
          <p:cNvSpPr/>
          <p:nvPr/>
        </p:nvSpPr>
        <p:spPr>
          <a:xfrm flipH="1">
            <a:off x="17077631" y="-274996"/>
            <a:ext cx="3190486" cy="3827111"/>
          </a:xfrm>
          <a:prstGeom prst="line">
            <a:avLst/>
          </a:prstGeom>
          <a:ln w="85725" cap="rnd">
            <a:solidFill>
              <a:srgbClr val="E0B15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2" name="TextBox 32"/>
          <p:cNvSpPr txBox="1"/>
          <p:nvPr/>
        </p:nvSpPr>
        <p:spPr>
          <a:xfrm>
            <a:off x="9842101" y="3048249"/>
            <a:ext cx="5361064" cy="505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36"/>
              </a:lnSpc>
            </a:pPr>
            <a:r>
              <a:rPr lang="en-US" sz="2954">
                <a:solidFill>
                  <a:srgbClr val="EF5241"/>
                </a:solidFill>
                <a:latin typeface="DM Sans Bold"/>
              </a:rPr>
              <a:t>Completion of Training Phase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842101" y="4049519"/>
            <a:ext cx="6948656" cy="5465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8"/>
              </a:lnSpc>
            </a:pPr>
            <a:r>
              <a:rPr lang="en-US" sz="2393" dirty="0">
                <a:solidFill>
                  <a:srgbClr val="000000"/>
                </a:solidFill>
                <a:latin typeface="DM Sans Bold"/>
              </a:rPr>
              <a:t>We are still in need of:</a:t>
            </a:r>
          </a:p>
          <a:p>
            <a:pPr marL="516750" lvl="1" indent="-258375">
              <a:lnSpc>
                <a:spcPts val="3638"/>
              </a:lnSpc>
              <a:buFont typeface="Arial"/>
              <a:buChar char="•"/>
            </a:pPr>
            <a:r>
              <a:rPr lang="en-US" sz="2393" dirty="0">
                <a:solidFill>
                  <a:srgbClr val="000000"/>
                </a:solidFill>
                <a:latin typeface="DM Sans"/>
              </a:rPr>
              <a:t>A system for implementation of school-to-work </a:t>
            </a:r>
            <a:r>
              <a:rPr lang="en-US" sz="2393" dirty="0" err="1">
                <a:solidFill>
                  <a:srgbClr val="000000"/>
                </a:solidFill>
                <a:latin typeface="DM Sans"/>
              </a:rPr>
              <a:t>programmes</a:t>
            </a:r>
            <a:endParaRPr lang="en-US" sz="2393" dirty="0">
              <a:solidFill>
                <a:srgbClr val="000000"/>
              </a:solidFill>
              <a:latin typeface="DM Sans"/>
            </a:endParaRPr>
          </a:p>
          <a:p>
            <a:pPr>
              <a:lnSpc>
                <a:spcPts val="3638"/>
              </a:lnSpc>
            </a:pPr>
            <a:endParaRPr lang="en-US" sz="2393" dirty="0">
              <a:solidFill>
                <a:srgbClr val="000000"/>
              </a:solidFill>
              <a:latin typeface="DM Sans"/>
            </a:endParaRPr>
          </a:p>
          <a:p>
            <a:pPr>
              <a:lnSpc>
                <a:spcPts val="3638"/>
              </a:lnSpc>
            </a:pPr>
            <a:r>
              <a:rPr lang="en-US" sz="2393" dirty="0">
                <a:solidFill>
                  <a:srgbClr val="000000"/>
                </a:solidFill>
                <a:latin typeface="DM Sans Bold"/>
              </a:rPr>
              <a:t>We have discussed: </a:t>
            </a:r>
          </a:p>
          <a:p>
            <a:pPr marL="516750" lvl="1" indent="-258375">
              <a:lnSpc>
                <a:spcPts val="3638"/>
              </a:lnSpc>
              <a:buFont typeface="Arial"/>
              <a:buChar char="•"/>
            </a:pPr>
            <a:r>
              <a:rPr lang="en-US" sz="2393" dirty="0">
                <a:solidFill>
                  <a:srgbClr val="000000"/>
                </a:solidFill>
                <a:latin typeface="DM Sans"/>
              </a:rPr>
              <a:t>School to work transition planning and preparation</a:t>
            </a:r>
          </a:p>
          <a:p>
            <a:pPr marL="516750" lvl="1" indent="-258375">
              <a:lnSpc>
                <a:spcPts val="3638"/>
              </a:lnSpc>
              <a:buFont typeface="Arial"/>
              <a:buChar char="•"/>
            </a:pPr>
            <a:r>
              <a:rPr lang="en-US" sz="2393" dirty="0">
                <a:solidFill>
                  <a:srgbClr val="000000"/>
                </a:solidFill>
                <a:latin typeface="DM Sans"/>
              </a:rPr>
              <a:t>Taking goals from curricula  </a:t>
            </a:r>
          </a:p>
          <a:p>
            <a:pPr marL="516750" lvl="1" indent="-258375">
              <a:lnSpc>
                <a:spcPts val="3638"/>
              </a:lnSpc>
              <a:buFont typeface="Arial"/>
              <a:buChar char="•"/>
            </a:pPr>
            <a:r>
              <a:rPr lang="en-US" sz="2393" dirty="0">
                <a:solidFill>
                  <a:srgbClr val="000000"/>
                </a:solidFill>
                <a:latin typeface="DM Sans"/>
              </a:rPr>
              <a:t>Identifying competencies and sub-competencies</a:t>
            </a:r>
          </a:p>
          <a:p>
            <a:pPr>
              <a:lnSpc>
                <a:spcPts val="3638"/>
              </a:lnSpc>
            </a:pPr>
            <a:endParaRPr lang="en-US" sz="2393" dirty="0">
              <a:solidFill>
                <a:srgbClr val="000000"/>
              </a:solidFill>
              <a:latin typeface="DM Sans"/>
            </a:endParaRPr>
          </a:p>
          <a:p>
            <a:pPr>
              <a:lnSpc>
                <a:spcPts val="3638"/>
              </a:lnSpc>
            </a:pPr>
            <a:endParaRPr lang="en-US" sz="2393" dirty="0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8595259" y="3925640"/>
            <a:ext cx="842974" cy="701968"/>
          </a:xfrm>
          <a:custGeom>
            <a:avLst/>
            <a:gdLst/>
            <a:ahLst/>
            <a:cxnLst/>
            <a:rect l="l" t="t" r="r" b="b"/>
            <a:pathLst>
              <a:path w="842974" h="701968">
                <a:moveTo>
                  <a:pt x="0" y="0"/>
                </a:moveTo>
                <a:lnTo>
                  <a:pt x="842974" y="0"/>
                </a:lnTo>
                <a:lnTo>
                  <a:pt x="842974" y="701968"/>
                </a:lnTo>
                <a:lnTo>
                  <a:pt x="0" y="7019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5" name="UNICEF_MoE.STWT.CommunityofPractice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1817358D-7238-5584-79D8-00BAFD419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80131" y="9271166"/>
            <a:ext cx="487363" cy="4873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F898B7F-1578-507B-A279-C3A28385E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65" y="5167577"/>
            <a:ext cx="7874405" cy="3873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00"/>
    </mc:Choice>
    <mc:Fallback xmlns="">
      <p:transition spd="slow" advTm="5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87361" y="-3210146"/>
            <a:ext cx="8477692" cy="847769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042644" y="446970"/>
            <a:ext cx="5391748" cy="1163460"/>
            <a:chOff x="0" y="0"/>
            <a:chExt cx="1420049" cy="3064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0049" cy="306426"/>
            </a:xfrm>
            <a:custGeom>
              <a:avLst/>
              <a:gdLst/>
              <a:ahLst/>
              <a:cxnLst/>
              <a:rect l="l" t="t" r="r" b="b"/>
              <a:pathLst>
                <a:path w="1420049" h="306426">
                  <a:moveTo>
                    <a:pt x="17231" y="0"/>
                  </a:moveTo>
                  <a:lnTo>
                    <a:pt x="1402818" y="0"/>
                  </a:lnTo>
                  <a:cubicBezTo>
                    <a:pt x="1412334" y="0"/>
                    <a:pt x="1420049" y="7714"/>
                    <a:pt x="1420049" y="17231"/>
                  </a:cubicBezTo>
                  <a:lnTo>
                    <a:pt x="1420049" y="289195"/>
                  </a:lnTo>
                  <a:cubicBezTo>
                    <a:pt x="1420049" y="293765"/>
                    <a:pt x="1418233" y="298148"/>
                    <a:pt x="1415002" y="301379"/>
                  </a:cubicBezTo>
                  <a:cubicBezTo>
                    <a:pt x="1411771" y="304610"/>
                    <a:pt x="1407388" y="306426"/>
                    <a:pt x="1402818" y="306426"/>
                  </a:cubicBezTo>
                  <a:lnTo>
                    <a:pt x="17231" y="306426"/>
                  </a:lnTo>
                  <a:cubicBezTo>
                    <a:pt x="7714" y="306426"/>
                    <a:pt x="0" y="298711"/>
                    <a:pt x="0" y="289195"/>
                  </a:cubicBezTo>
                  <a:lnTo>
                    <a:pt x="0" y="17231"/>
                  </a:lnTo>
                  <a:cubicBezTo>
                    <a:pt x="0" y="7714"/>
                    <a:pt x="7714" y="0"/>
                    <a:pt x="1723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420049" cy="373101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lvl="0" indent="0"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2B1511"/>
                  </a:solidFill>
                  <a:latin typeface="Canva Sans Bold"/>
                </a:rPr>
                <a:t>Geographic Location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9110239" y="4783195"/>
            <a:ext cx="720310" cy="720310"/>
          </a:xfrm>
          <a:custGeom>
            <a:avLst/>
            <a:gdLst/>
            <a:ahLst/>
            <a:cxnLst/>
            <a:rect l="l" t="t" r="r" b="b"/>
            <a:pathLst>
              <a:path w="720310" h="720310">
                <a:moveTo>
                  <a:pt x="0" y="0"/>
                </a:moveTo>
                <a:lnTo>
                  <a:pt x="720310" y="0"/>
                </a:lnTo>
                <a:lnTo>
                  <a:pt x="720310" y="720310"/>
                </a:lnTo>
                <a:lnTo>
                  <a:pt x="0" y="720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012134" y="7759210"/>
            <a:ext cx="844035" cy="844035"/>
          </a:xfrm>
          <a:custGeom>
            <a:avLst/>
            <a:gdLst/>
            <a:ahLst/>
            <a:cxnLst/>
            <a:rect l="l" t="t" r="r" b="b"/>
            <a:pathLst>
              <a:path w="844035" h="844035">
                <a:moveTo>
                  <a:pt x="0" y="0"/>
                </a:moveTo>
                <a:lnTo>
                  <a:pt x="844034" y="0"/>
                </a:lnTo>
                <a:lnTo>
                  <a:pt x="844034" y="844034"/>
                </a:lnTo>
                <a:lnTo>
                  <a:pt x="0" y="844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848734" y="8098728"/>
            <a:ext cx="3616106" cy="361610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0" y="2283645"/>
            <a:ext cx="16230600" cy="6826810"/>
          </a:xfrm>
          <a:custGeom>
            <a:avLst/>
            <a:gdLst/>
            <a:ahLst/>
            <a:cxnLst/>
            <a:rect l="l" t="t" r="r" b="b"/>
            <a:pathLst>
              <a:path w="16230600" h="6826810">
                <a:moveTo>
                  <a:pt x="0" y="0"/>
                </a:moveTo>
                <a:lnTo>
                  <a:pt x="16230600" y="0"/>
                </a:lnTo>
                <a:lnTo>
                  <a:pt x="16230600" y="6826810"/>
                </a:lnTo>
                <a:lnTo>
                  <a:pt x="0" y="6826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28" b="-749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943046" y="0"/>
            <a:ext cx="6344954" cy="10287000"/>
            <a:chOff x="0" y="0"/>
            <a:chExt cx="845993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711" r="3711"/>
            <a:stretch>
              <a:fillRect/>
            </a:stretch>
          </p:blipFill>
          <p:spPr>
            <a:xfrm>
              <a:off x="0" y="0"/>
              <a:ext cx="8459938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943046" y="0"/>
            <a:ext cx="6344954" cy="4192872"/>
            <a:chOff x="0" y="0"/>
            <a:chExt cx="1671099" cy="11042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1099" cy="1104295"/>
            </a:xfrm>
            <a:custGeom>
              <a:avLst/>
              <a:gdLst/>
              <a:ahLst/>
              <a:cxnLst/>
              <a:rect l="l" t="t" r="r" b="b"/>
              <a:pathLst>
                <a:path w="1671099" h="1104295">
                  <a:moveTo>
                    <a:pt x="0" y="0"/>
                  </a:moveTo>
                  <a:lnTo>
                    <a:pt x="1671099" y="0"/>
                  </a:lnTo>
                  <a:lnTo>
                    <a:pt x="1671099" y="1104295"/>
                  </a:lnTo>
                  <a:lnTo>
                    <a:pt x="0" y="1104295"/>
                  </a:lnTo>
                  <a:close/>
                </a:path>
              </a:pathLst>
            </a:custGeom>
            <a:solidFill>
              <a:srgbClr val="EF5241">
                <a:alpha val="52941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671099" cy="1132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675388" y="1528076"/>
            <a:ext cx="276010" cy="27601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524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097993" y="1528076"/>
            <a:ext cx="5865609" cy="263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4"/>
              </a:lnSpc>
            </a:pPr>
            <a:r>
              <a:rPr lang="en-US" sz="5787">
                <a:solidFill>
                  <a:srgbClr val="FFFAEB"/>
                </a:solidFill>
                <a:latin typeface="DM Sans Bold"/>
              </a:rPr>
              <a:t>Continuing </a:t>
            </a:r>
          </a:p>
          <a:p>
            <a:pPr algn="ctr">
              <a:lnSpc>
                <a:spcPts val="6944"/>
              </a:lnSpc>
            </a:pPr>
            <a:r>
              <a:rPr lang="en-US" sz="5787">
                <a:solidFill>
                  <a:srgbClr val="FFFAEB"/>
                </a:solidFill>
                <a:latin typeface="DM Sans Bold"/>
              </a:rPr>
              <a:t>the </a:t>
            </a:r>
          </a:p>
          <a:p>
            <a:pPr algn="ctr">
              <a:lnSpc>
                <a:spcPts val="6944"/>
              </a:lnSpc>
            </a:pPr>
            <a:r>
              <a:rPr lang="en-US" sz="5787">
                <a:solidFill>
                  <a:srgbClr val="FFFAEB"/>
                </a:solidFill>
                <a:latin typeface="DM Sans Bold"/>
              </a:rPr>
              <a:t>Discussions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73307" y="1555754"/>
            <a:ext cx="5515822" cy="425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32"/>
              </a:lnSpc>
            </a:pPr>
            <a:r>
              <a:rPr lang="en-US" sz="3200" dirty="0">
                <a:solidFill>
                  <a:srgbClr val="EF5241"/>
                </a:solidFill>
                <a:latin typeface="DM Sans Bold"/>
              </a:rPr>
              <a:t>Supporting one another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675388" y="2402695"/>
            <a:ext cx="276010" cy="27601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524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143098" y="2457566"/>
            <a:ext cx="7954895" cy="4154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12"/>
              </a:lnSpc>
            </a:pPr>
            <a:r>
              <a:rPr lang="en-US" sz="3200" dirty="0">
                <a:solidFill>
                  <a:srgbClr val="EF5241"/>
                </a:solidFill>
                <a:latin typeface="DM Sans Bold"/>
              </a:rPr>
              <a:t>Being Supported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675388" y="3344980"/>
            <a:ext cx="276010" cy="27601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524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4173307" y="4641286"/>
            <a:ext cx="6332491" cy="188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7888" lvl="1" indent="-263944">
              <a:lnSpc>
                <a:spcPts val="3667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DM Sans"/>
              </a:rPr>
              <a:t>Your specific school context</a:t>
            </a:r>
          </a:p>
          <a:p>
            <a:pPr>
              <a:lnSpc>
                <a:spcPts val="3667"/>
              </a:lnSpc>
            </a:pPr>
            <a:endParaRPr lang="en-US" sz="3200" dirty="0">
              <a:solidFill>
                <a:srgbClr val="000000"/>
              </a:solidFill>
              <a:latin typeface="DM Sans"/>
            </a:endParaRPr>
          </a:p>
          <a:p>
            <a:pPr marL="527888" lvl="1" indent="-263944">
              <a:lnSpc>
                <a:spcPts val="3667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DM Sans"/>
              </a:rPr>
              <a:t>The broader Jamaican education system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143098" y="3111469"/>
            <a:ext cx="7954895" cy="790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2"/>
              </a:lnSpc>
            </a:pPr>
            <a:r>
              <a:rPr lang="en-US" sz="3200">
                <a:solidFill>
                  <a:srgbClr val="EF5241"/>
                </a:solidFill>
                <a:latin typeface="DM Sans Bold"/>
              </a:rPr>
              <a:t>Practicality of School-to-Work Transition </a:t>
            </a:r>
          </a:p>
        </p:txBody>
      </p:sp>
      <p:sp>
        <p:nvSpPr>
          <p:cNvPr id="21" name="Freeform 21"/>
          <p:cNvSpPr/>
          <p:nvPr/>
        </p:nvSpPr>
        <p:spPr>
          <a:xfrm flipH="1">
            <a:off x="-169313" y="-483300"/>
            <a:ext cx="3024000" cy="3024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3024000" y="0"/>
                </a:moveTo>
                <a:lnTo>
                  <a:pt x="0" y="0"/>
                </a:lnTo>
                <a:lnTo>
                  <a:pt x="0" y="3024000"/>
                </a:lnTo>
                <a:lnTo>
                  <a:pt x="3024000" y="3024000"/>
                </a:lnTo>
                <a:lnTo>
                  <a:pt x="3024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0741132" flipH="1">
            <a:off x="-169313" y="7535837"/>
            <a:ext cx="3024000" cy="3024000"/>
          </a:xfrm>
          <a:custGeom>
            <a:avLst/>
            <a:gdLst/>
            <a:ahLst/>
            <a:cxnLst/>
            <a:rect l="l" t="t" r="r" b="b"/>
            <a:pathLst>
              <a:path w="3024000" h="3024000">
                <a:moveTo>
                  <a:pt x="3024000" y="0"/>
                </a:moveTo>
                <a:lnTo>
                  <a:pt x="0" y="0"/>
                </a:lnTo>
                <a:lnTo>
                  <a:pt x="0" y="3024000"/>
                </a:lnTo>
                <a:lnTo>
                  <a:pt x="3024000" y="3024000"/>
                </a:lnTo>
                <a:lnTo>
                  <a:pt x="3024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22460" y="-509784"/>
            <a:ext cx="19132920" cy="2701944"/>
            <a:chOff x="0" y="0"/>
            <a:chExt cx="5039123" cy="7116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9123" cy="711623"/>
            </a:xfrm>
            <a:custGeom>
              <a:avLst/>
              <a:gdLst/>
              <a:ahLst/>
              <a:cxnLst/>
              <a:rect l="l" t="t" r="r" b="b"/>
              <a:pathLst>
                <a:path w="5039123" h="711623">
                  <a:moveTo>
                    <a:pt x="0" y="0"/>
                  </a:moveTo>
                  <a:lnTo>
                    <a:pt x="5039123" y="0"/>
                  </a:lnTo>
                  <a:lnTo>
                    <a:pt x="5039123" y="711623"/>
                  </a:lnTo>
                  <a:lnTo>
                    <a:pt x="0" y="711623"/>
                  </a:ln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5039123" cy="740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78269" y="375532"/>
            <a:ext cx="6731462" cy="1714336"/>
            <a:chOff x="0" y="0"/>
            <a:chExt cx="1772895" cy="4515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72895" cy="451512"/>
            </a:xfrm>
            <a:custGeom>
              <a:avLst/>
              <a:gdLst/>
              <a:ahLst/>
              <a:cxnLst/>
              <a:rect l="l" t="t" r="r" b="b"/>
              <a:pathLst>
                <a:path w="1772895" h="451512">
                  <a:moveTo>
                    <a:pt x="13801" y="0"/>
                  </a:moveTo>
                  <a:lnTo>
                    <a:pt x="1759094" y="0"/>
                  </a:lnTo>
                  <a:cubicBezTo>
                    <a:pt x="1766716" y="0"/>
                    <a:pt x="1772895" y="6179"/>
                    <a:pt x="1772895" y="13801"/>
                  </a:cubicBezTo>
                  <a:lnTo>
                    <a:pt x="1772895" y="437711"/>
                  </a:lnTo>
                  <a:cubicBezTo>
                    <a:pt x="1772895" y="445333"/>
                    <a:pt x="1766716" y="451512"/>
                    <a:pt x="1759094" y="451512"/>
                  </a:cubicBezTo>
                  <a:lnTo>
                    <a:pt x="13801" y="451512"/>
                  </a:lnTo>
                  <a:cubicBezTo>
                    <a:pt x="6179" y="451512"/>
                    <a:pt x="0" y="445333"/>
                    <a:pt x="0" y="437711"/>
                  </a:cubicBezTo>
                  <a:lnTo>
                    <a:pt x="0" y="13801"/>
                  </a:lnTo>
                  <a:cubicBezTo>
                    <a:pt x="0" y="6179"/>
                    <a:pt x="6179" y="0"/>
                    <a:pt x="1380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772895" cy="518187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lvl="0" indent="0"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2B1511"/>
                  </a:solidFill>
                  <a:latin typeface="Canva Sans Bold"/>
                </a:rPr>
                <a:t>Community of Practice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423501" y="5038161"/>
            <a:ext cx="432867" cy="392729"/>
          </a:xfrm>
          <a:custGeom>
            <a:avLst/>
            <a:gdLst/>
            <a:ahLst/>
            <a:cxnLst/>
            <a:rect l="l" t="t" r="r" b="b"/>
            <a:pathLst>
              <a:path w="432867" h="392729">
                <a:moveTo>
                  <a:pt x="0" y="0"/>
                </a:moveTo>
                <a:lnTo>
                  <a:pt x="432867" y="0"/>
                </a:lnTo>
                <a:lnTo>
                  <a:pt x="432867" y="392729"/>
                </a:lnTo>
                <a:lnTo>
                  <a:pt x="0" y="392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641135" y="9258300"/>
            <a:ext cx="19132920" cy="2701944"/>
            <a:chOff x="0" y="0"/>
            <a:chExt cx="5039123" cy="7116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39123" cy="711623"/>
            </a:xfrm>
            <a:custGeom>
              <a:avLst/>
              <a:gdLst/>
              <a:ahLst/>
              <a:cxnLst/>
              <a:rect l="l" t="t" r="r" b="b"/>
              <a:pathLst>
                <a:path w="5039123" h="711623">
                  <a:moveTo>
                    <a:pt x="0" y="0"/>
                  </a:moveTo>
                  <a:lnTo>
                    <a:pt x="5039123" y="0"/>
                  </a:lnTo>
                  <a:lnTo>
                    <a:pt x="5039123" y="711623"/>
                  </a:lnTo>
                  <a:lnTo>
                    <a:pt x="0" y="711623"/>
                  </a:ln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039123" cy="740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748012" y="2192160"/>
            <a:ext cx="10792659" cy="6945115"/>
          </a:xfrm>
          <a:custGeom>
            <a:avLst/>
            <a:gdLst/>
            <a:ahLst/>
            <a:cxnLst/>
            <a:rect l="l" t="t" r="r" b="b"/>
            <a:pathLst>
              <a:path w="10792659" h="6945115">
                <a:moveTo>
                  <a:pt x="0" y="0"/>
                </a:moveTo>
                <a:lnTo>
                  <a:pt x="10792659" y="0"/>
                </a:lnTo>
                <a:lnTo>
                  <a:pt x="10792659" y="6945115"/>
                </a:lnTo>
                <a:lnTo>
                  <a:pt x="0" y="69451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5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00"/>
    </mc:Choice>
    <mc:Fallback xmlns="">
      <p:transition spd="slow" advTm="3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0130" y="4256796"/>
            <a:ext cx="4918723" cy="4034342"/>
            <a:chOff x="0" y="0"/>
            <a:chExt cx="1295466" cy="1062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5466" cy="1062543"/>
            </a:xfrm>
            <a:custGeom>
              <a:avLst/>
              <a:gdLst/>
              <a:ahLst/>
              <a:cxnLst/>
              <a:rect l="l" t="t" r="r" b="b"/>
              <a:pathLst>
                <a:path w="1295466" h="1062543">
                  <a:moveTo>
                    <a:pt x="17314" y="0"/>
                  </a:moveTo>
                  <a:lnTo>
                    <a:pt x="1278152" y="0"/>
                  </a:lnTo>
                  <a:cubicBezTo>
                    <a:pt x="1287715" y="0"/>
                    <a:pt x="1295466" y="7752"/>
                    <a:pt x="1295466" y="17314"/>
                  </a:cubicBezTo>
                  <a:lnTo>
                    <a:pt x="1295466" y="1045229"/>
                  </a:lnTo>
                  <a:cubicBezTo>
                    <a:pt x="1295466" y="1054791"/>
                    <a:pt x="1287715" y="1062543"/>
                    <a:pt x="1278152" y="1062543"/>
                  </a:cubicBezTo>
                  <a:lnTo>
                    <a:pt x="17314" y="1062543"/>
                  </a:lnTo>
                  <a:cubicBezTo>
                    <a:pt x="7752" y="1062543"/>
                    <a:pt x="0" y="1054791"/>
                    <a:pt x="0" y="1045229"/>
                  </a:cubicBezTo>
                  <a:lnTo>
                    <a:pt x="0" y="17314"/>
                  </a:lnTo>
                  <a:cubicBezTo>
                    <a:pt x="0" y="7752"/>
                    <a:pt x="7752" y="0"/>
                    <a:pt x="173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295466" cy="1091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320130" y="3298178"/>
            <a:ext cx="4918723" cy="1473374"/>
            <a:chOff x="0" y="0"/>
            <a:chExt cx="1073340" cy="3215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3340" cy="321513"/>
            </a:xfrm>
            <a:custGeom>
              <a:avLst/>
              <a:gdLst/>
              <a:ahLst/>
              <a:cxnLst/>
              <a:rect l="l" t="t" r="r" b="b"/>
              <a:pathLst>
                <a:path w="1073340" h="321513">
                  <a:moveTo>
                    <a:pt x="1073340" y="0"/>
                  </a:moveTo>
                  <a:lnTo>
                    <a:pt x="1073340" y="207213"/>
                  </a:lnTo>
                  <a:lnTo>
                    <a:pt x="536670" y="321513"/>
                  </a:lnTo>
                  <a:lnTo>
                    <a:pt x="0" y="207213"/>
                  </a:lnTo>
                  <a:lnTo>
                    <a:pt x="0" y="0"/>
                  </a:lnTo>
                  <a:lnTo>
                    <a:pt x="1073340" y="0"/>
                  </a:ln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073340" cy="235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48126" y="1660934"/>
            <a:ext cx="5391748" cy="1163460"/>
            <a:chOff x="0" y="0"/>
            <a:chExt cx="1420049" cy="3064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0049" cy="306426"/>
            </a:xfrm>
            <a:custGeom>
              <a:avLst/>
              <a:gdLst/>
              <a:ahLst/>
              <a:cxnLst/>
              <a:rect l="l" t="t" r="r" b="b"/>
              <a:pathLst>
                <a:path w="1420049" h="306426">
                  <a:moveTo>
                    <a:pt x="17231" y="0"/>
                  </a:moveTo>
                  <a:lnTo>
                    <a:pt x="1402818" y="0"/>
                  </a:lnTo>
                  <a:cubicBezTo>
                    <a:pt x="1412334" y="0"/>
                    <a:pt x="1420049" y="7714"/>
                    <a:pt x="1420049" y="17231"/>
                  </a:cubicBezTo>
                  <a:lnTo>
                    <a:pt x="1420049" y="289195"/>
                  </a:lnTo>
                  <a:cubicBezTo>
                    <a:pt x="1420049" y="293765"/>
                    <a:pt x="1418233" y="298148"/>
                    <a:pt x="1415002" y="301379"/>
                  </a:cubicBezTo>
                  <a:cubicBezTo>
                    <a:pt x="1411771" y="304610"/>
                    <a:pt x="1407388" y="306426"/>
                    <a:pt x="1402818" y="306426"/>
                  </a:cubicBezTo>
                  <a:lnTo>
                    <a:pt x="17231" y="306426"/>
                  </a:lnTo>
                  <a:cubicBezTo>
                    <a:pt x="7714" y="306426"/>
                    <a:pt x="0" y="298711"/>
                    <a:pt x="0" y="289195"/>
                  </a:cubicBezTo>
                  <a:lnTo>
                    <a:pt x="0" y="17231"/>
                  </a:lnTo>
                  <a:cubicBezTo>
                    <a:pt x="0" y="7714"/>
                    <a:pt x="7714" y="0"/>
                    <a:pt x="17231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420049" cy="373101"/>
            </a:xfrm>
            <a:prstGeom prst="rect">
              <a:avLst/>
            </a:prstGeom>
          </p:spPr>
          <p:txBody>
            <a:bodyPr lIns="215900" tIns="215900" rIns="215900" bIns="215900" rtlCol="0" anchor="ctr"/>
            <a:lstStyle/>
            <a:p>
              <a:pPr marL="0" lvl="0" indent="0"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2B1511"/>
                  </a:solidFill>
                  <a:latin typeface="Canva Sans Bold"/>
                </a:rPr>
                <a:t>Purpose of the CoP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82750" y="4256796"/>
            <a:ext cx="4918723" cy="4034342"/>
            <a:chOff x="0" y="0"/>
            <a:chExt cx="1295466" cy="10625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5466" cy="1062543"/>
            </a:xfrm>
            <a:custGeom>
              <a:avLst/>
              <a:gdLst/>
              <a:ahLst/>
              <a:cxnLst/>
              <a:rect l="l" t="t" r="r" b="b"/>
              <a:pathLst>
                <a:path w="1295466" h="1062543">
                  <a:moveTo>
                    <a:pt x="17314" y="0"/>
                  </a:moveTo>
                  <a:lnTo>
                    <a:pt x="1278152" y="0"/>
                  </a:lnTo>
                  <a:cubicBezTo>
                    <a:pt x="1287715" y="0"/>
                    <a:pt x="1295466" y="7752"/>
                    <a:pt x="1295466" y="17314"/>
                  </a:cubicBezTo>
                  <a:lnTo>
                    <a:pt x="1295466" y="1045229"/>
                  </a:lnTo>
                  <a:cubicBezTo>
                    <a:pt x="1295466" y="1054791"/>
                    <a:pt x="1287715" y="1062543"/>
                    <a:pt x="1278152" y="1062543"/>
                  </a:cubicBezTo>
                  <a:lnTo>
                    <a:pt x="17314" y="1062543"/>
                  </a:lnTo>
                  <a:cubicBezTo>
                    <a:pt x="7752" y="1062543"/>
                    <a:pt x="0" y="1054791"/>
                    <a:pt x="0" y="1045229"/>
                  </a:cubicBezTo>
                  <a:lnTo>
                    <a:pt x="0" y="17314"/>
                  </a:lnTo>
                  <a:cubicBezTo>
                    <a:pt x="0" y="7752"/>
                    <a:pt x="7752" y="0"/>
                    <a:pt x="173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295466" cy="1091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682750" y="3298178"/>
            <a:ext cx="4918723" cy="1473374"/>
            <a:chOff x="0" y="0"/>
            <a:chExt cx="1073340" cy="3215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73340" cy="321513"/>
            </a:xfrm>
            <a:custGeom>
              <a:avLst/>
              <a:gdLst/>
              <a:ahLst/>
              <a:cxnLst/>
              <a:rect l="l" t="t" r="r" b="b"/>
              <a:pathLst>
                <a:path w="1073340" h="321513">
                  <a:moveTo>
                    <a:pt x="1073340" y="0"/>
                  </a:moveTo>
                  <a:lnTo>
                    <a:pt x="1073340" y="207213"/>
                  </a:lnTo>
                  <a:lnTo>
                    <a:pt x="536670" y="321513"/>
                  </a:lnTo>
                  <a:lnTo>
                    <a:pt x="0" y="207213"/>
                  </a:lnTo>
                  <a:lnTo>
                    <a:pt x="0" y="0"/>
                  </a:lnTo>
                  <a:lnTo>
                    <a:pt x="1073340" y="0"/>
                  </a:ln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073340" cy="235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49148" y="4256796"/>
            <a:ext cx="4918723" cy="4034342"/>
            <a:chOff x="0" y="0"/>
            <a:chExt cx="1295466" cy="106254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95466" cy="1062543"/>
            </a:xfrm>
            <a:custGeom>
              <a:avLst/>
              <a:gdLst/>
              <a:ahLst/>
              <a:cxnLst/>
              <a:rect l="l" t="t" r="r" b="b"/>
              <a:pathLst>
                <a:path w="1295466" h="1062543">
                  <a:moveTo>
                    <a:pt x="17314" y="0"/>
                  </a:moveTo>
                  <a:lnTo>
                    <a:pt x="1278152" y="0"/>
                  </a:lnTo>
                  <a:cubicBezTo>
                    <a:pt x="1287715" y="0"/>
                    <a:pt x="1295466" y="7752"/>
                    <a:pt x="1295466" y="17314"/>
                  </a:cubicBezTo>
                  <a:lnTo>
                    <a:pt x="1295466" y="1045229"/>
                  </a:lnTo>
                  <a:cubicBezTo>
                    <a:pt x="1295466" y="1054791"/>
                    <a:pt x="1287715" y="1062543"/>
                    <a:pt x="1278152" y="1062543"/>
                  </a:cubicBezTo>
                  <a:lnTo>
                    <a:pt x="17314" y="1062543"/>
                  </a:lnTo>
                  <a:cubicBezTo>
                    <a:pt x="7752" y="1062543"/>
                    <a:pt x="0" y="1054791"/>
                    <a:pt x="0" y="1045229"/>
                  </a:cubicBezTo>
                  <a:lnTo>
                    <a:pt x="0" y="17314"/>
                  </a:lnTo>
                  <a:cubicBezTo>
                    <a:pt x="0" y="7752"/>
                    <a:pt x="7752" y="0"/>
                    <a:pt x="1731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295466" cy="10911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10800000">
            <a:off x="12049148" y="3298178"/>
            <a:ext cx="4918723" cy="1473374"/>
            <a:chOff x="0" y="0"/>
            <a:chExt cx="1073340" cy="32151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3340" cy="321513"/>
            </a:xfrm>
            <a:custGeom>
              <a:avLst/>
              <a:gdLst/>
              <a:ahLst/>
              <a:cxnLst/>
              <a:rect l="l" t="t" r="r" b="b"/>
              <a:pathLst>
                <a:path w="1073340" h="321513">
                  <a:moveTo>
                    <a:pt x="1073340" y="0"/>
                  </a:moveTo>
                  <a:lnTo>
                    <a:pt x="1073340" y="207213"/>
                  </a:lnTo>
                  <a:lnTo>
                    <a:pt x="536670" y="321513"/>
                  </a:lnTo>
                  <a:lnTo>
                    <a:pt x="0" y="207213"/>
                  </a:lnTo>
                  <a:lnTo>
                    <a:pt x="0" y="0"/>
                  </a:lnTo>
                  <a:lnTo>
                    <a:pt x="1073340" y="0"/>
                  </a:ln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073340" cy="2357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112735" y="8140435"/>
            <a:ext cx="4293129" cy="429312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1613155" y="-2146565"/>
            <a:ext cx="4293129" cy="429312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389711" y="-1175164"/>
            <a:ext cx="4016153" cy="2203864"/>
          </a:xfrm>
          <a:custGeom>
            <a:avLst/>
            <a:gdLst/>
            <a:ahLst/>
            <a:cxnLst/>
            <a:rect l="l" t="t" r="r" b="b"/>
            <a:pathLst>
              <a:path w="4016153" h="2203864">
                <a:moveTo>
                  <a:pt x="0" y="0"/>
                </a:moveTo>
                <a:lnTo>
                  <a:pt x="4016154" y="0"/>
                </a:lnTo>
                <a:lnTo>
                  <a:pt x="4016154" y="2203864"/>
                </a:lnTo>
                <a:lnTo>
                  <a:pt x="0" y="2203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405851" y="3987240"/>
            <a:ext cx="4747280" cy="44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9"/>
              </a:lnSpc>
              <a:spcBef>
                <a:spcPct val="0"/>
              </a:spcBef>
            </a:pPr>
            <a:r>
              <a:rPr lang="en-US" sz="2649">
                <a:solidFill>
                  <a:srgbClr val="FFFAEB"/>
                </a:solidFill>
                <a:latin typeface="DM Sans Bold"/>
              </a:rPr>
              <a:t>Mutual Professional Respect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24081" y="5181128"/>
            <a:ext cx="4236060" cy="1530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681" lvl="1" indent="-217341">
              <a:lnSpc>
                <a:spcPts val="30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DM Sans"/>
              </a:rPr>
              <a:t>Enriching activities </a:t>
            </a:r>
          </a:p>
          <a:p>
            <a:pPr marL="434681" lvl="1" indent="-217341">
              <a:lnSpc>
                <a:spcPts val="30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DM Sans"/>
              </a:rPr>
              <a:t>Shared ideas, concerns, and experiences</a:t>
            </a:r>
          </a:p>
          <a:p>
            <a:pPr marL="434681" lvl="1" indent="-217341">
              <a:lnSpc>
                <a:spcPts val="30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DM Sans"/>
              </a:rPr>
              <a:t>Room for encouragement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106524" y="4009463"/>
            <a:ext cx="4071174" cy="44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9"/>
              </a:lnSpc>
              <a:spcBef>
                <a:spcPct val="0"/>
              </a:spcBef>
            </a:pPr>
            <a:r>
              <a:rPr lang="en-US" sz="2649">
                <a:solidFill>
                  <a:srgbClr val="FFFAEB"/>
                </a:solidFill>
                <a:latin typeface="DM Sans Bold"/>
              </a:rPr>
              <a:t>Capacity Building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134873" y="3753878"/>
            <a:ext cx="4961053" cy="913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9"/>
              </a:lnSpc>
              <a:spcBef>
                <a:spcPct val="0"/>
              </a:spcBef>
            </a:pPr>
            <a:r>
              <a:rPr lang="en-US" sz="2649">
                <a:solidFill>
                  <a:srgbClr val="FFFAEB"/>
                </a:solidFill>
                <a:latin typeface="DM Sans Bold"/>
              </a:rPr>
              <a:t>Mutual Support and Accountability</a:t>
            </a:r>
          </a:p>
        </p:txBody>
      </p:sp>
      <p:sp>
        <p:nvSpPr>
          <p:cNvPr id="34" name="Freeform 34"/>
          <p:cNvSpPr/>
          <p:nvPr/>
        </p:nvSpPr>
        <p:spPr>
          <a:xfrm>
            <a:off x="-1474667" y="9379003"/>
            <a:ext cx="4016153" cy="2203864"/>
          </a:xfrm>
          <a:custGeom>
            <a:avLst/>
            <a:gdLst/>
            <a:ahLst/>
            <a:cxnLst/>
            <a:rect l="l" t="t" r="r" b="b"/>
            <a:pathLst>
              <a:path w="4016153" h="2203864">
                <a:moveTo>
                  <a:pt x="0" y="0"/>
                </a:moveTo>
                <a:lnTo>
                  <a:pt x="4016153" y="0"/>
                </a:lnTo>
                <a:lnTo>
                  <a:pt x="4016153" y="2203864"/>
                </a:lnTo>
                <a:lnTo>
                  <a:pt x="0" y="2203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2497369" y="5181128"/>
            <a:ext cx="4236060" cy="1145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681" lvl="1" indent="-217341">
              <a:lnSpc>
                <a:spcPts val="302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Formal and informal self-evaluation and peer-evaluation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61461" y="5181128"/>
            <a:ext cx="4236060" cy="2684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681" lvl="1" indent="-217341">
              <a:lnSpc>
                <a:spcPts val="302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Collaboration and co-operation</a:t>
            </a:r>
          </a:p>
          <a:p>
            <a:pPr marL="434681" lvl="1" indent="-217341">
              <a:lnSpc>
                <a:spcPts val="302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Professional interactions among different levels of staff</a:t>
            </a:r>
          </a:p>
          <a:p>
            <a:pPr marL="434681" lvl="1" indent="-217341">
              <a:lnSpc>
                <a:spcPts val="3020"/>
              </a:lnSpc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DM Sans"/>
              </a:rPr>
              <a:t>Mutual respect for ideas, experience, and exposure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000"/>
    </mc:Choice>
    <mc:Fallback xmlns="">
      <p:transition spd="slow" advTm="22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1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404" y="526036"/>
            <a:ext cx="9036718" cy="1501875"/>
            <a:chOff x="0" y="0"/>
            <a:chExt cx="2380041" cy="3955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0041" cy="395556"/>
            </a:xfrm>
            <a:custGeom>
              <a:avLst/>
              <a:gdLst/>
              <a:ahLst/>
              <a:cxnLst/>
              <a:rect l="l" t="t" r="r" b="b"/>
              <a:pathLst>
                <a:path w="2380041" h="395556">
                  <a:moveTo>
                    <a:pt x="10281" y="0"/>
                  </a:moveTo>
                  <a:lnTo>
                    <a:pt x="2369760" y="0"/>
                  </a:lnTo>
                  <a:cubicBezTo>
                    <a:pt x="2375438" y="0"/>
                    <a:pt x="2380041" y="4603"/>
                    <a:pt x="2380041" y="10281"/>
                  </a:cubicBezTo>
                  <a:lnTo>
                    <a:pt x="2380041" y="385275"/>
                  </a:lnTo>
                  <a:cubicBezTo>
                    <a:pt x="2380041" y="390953"/>
                    <a:pt x="2375438" y="395556"/>
                    <a:pt x="2369760" y="395556"/>
                  </a:cubicBezTo>
                  <a:lnTo>
                    <a:pt x="10281" y="395556"/>
                  </a:lnTo>
                  <a:cubicBezTo>
                    <a:pt x="4603" y="395556"/>
                    <a:pt x="0" y="390953"/>
                    <a:pt x="0" y="385275"/>
                  </a:cubicBezTo>
                  <a:lnTo>
                    <a:pt x="0" y="10281"/>
                  </a:lnTo>
                  <a:cubicBezTo>
                    <a:pt x="0" y="4603"/>
                    <a:pt x="4603" y="0"/>
                    <a:pt x="10281" y="0"/>
                  </a:cubicBezTo>
                  <a:close/>
                </a:path>
              </a:pathLst>
            </a:custGeom>
            <a:solidFill>
              <a:srgbClr val="FFFAEB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380041" cy="481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224"/>
                </a:lnSpc>
                <a:spcBef>
                  <a:spcPct val="0"/>
                </a:spcBef>
              </a:pPr>
              <a:r>
                <a:rPr lang="en-US" sz="4446">
                  <a:solidFill>
                    <a:srgbClr val="2B1511"/>
                  </a:solidFill>
                  <a:latin typeface="Canva Sans Bold"/>
                </a:rPr>
                <a:t>Objectives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45283" y="5773445"/>
            <a:ext cx="5420447" cy="2941015"/>
            <a:chOff x="0" y="0"/>
            <a:chExt cx="789363" cy="4282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9363" cy="428291"/>
            </a:xfrm>
            <a:custGeom>
              <a:avLst/>
              <a:gdLst/>
              <a:ahLst/>
              <a:cxnLst/>
              <a:rect l="l" t="t" r="r" b="b"/>
              <a:pathLst>
                <a:path w="789363" h="428291">
                  <a:moveTo>
                    <a:pt x="0" y="0"/>
                  </a:moveTo>
                  <a:lnTo>
                    <a:pt x="789363" y="0"/>
                  </a:lnTo>
                  <a:lnTo>
                    <a:pt x="789363" y="428291"/>
                  </a:lnTo>
                  <a:lnTo>
                    <a:pt x="0" y="428291"/>
                  </a:lnTo>
                  <a:close/>
                </a:path>
              </a:pathLst>
            </a:custGeom>
            <a:solidFill>
              <a:srgbClr val="FFFAE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789363" cy="456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9407" y="2313430"/>
            <a:ext cx="5420447" cy="2941015"/>
            <a:chOff x="0" y="0"/>
            <a:chExt cx="789363" cy="4282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9363" cy="428291"/>
            </a:xfrm>
            <a:custGeom>
              <a:avLst/>
              <a:gdLst/>
              <a:ahLst/>
              <a:cxnLst/>
              <a:rect l="l" t="t" r="r" b="b"/>
              <a:pathLst>
                <a:path w="789363" h="428291">
                  <a:moveTo>
                    <a:pt x="0" y="0"/>
                  </a:moveTo>
                  <a:lnTo>
                    <a:pt x="789363" y="0"/>
                  </a:lnTo>
                  <a:lnTo>
                    <a:pt x="789363" y="428291"/>
                  </a:lnTo>
                  <a:lnTo>
                    <a:pt x="0" y="428291"/>
                  </a:lnTo>
                  <a:close/>
                </a:path>
              </a:pathLst>
            </a:custGeom>
            <a:solidFill>
              <a:srgbClr val="FFF0A2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789363" cy="456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505555" y="3199487"/>
            <a:ext cx="11508893" cy="6248892"/>
          </a:xfrm>
          <a:custGeom>
            <a:avLst/>
            <a:gdLst/>
            <a:ahLst/>
            <a:cxnLst/>
            <a:rect l="l" t="t" r="r" b="b"/>
            <a:pathLst>
              <a:path w="11508893" h="6248892">
                <a:moveTo>
                  <a:pt x="0" y="0"/>
                </a:moveTo>
                <a:lnTo>
                  <a:pt x="11508893" y="0"/>
                </a:lnTo>
                <a:lnTo>
                  <a:pt x="11508893" y="6248892"/>
                </a:lnTo>
                <a:lnTo>
                  <a:pt x="0" y="6248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9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45283" y="5359550"/>
            <a:ext cx="5022738" cy="41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6"/>
              </a:lnSpc>
            </a:pPr>
            <a:r>
              <a:rPr lang="en-US" sz="2454">
                <a:solidFill>
                  <a:srgbClr val="EF5241"/>
                </a:solidFill>
                <a:latin typeface="DM Sans Bold"/>
              </a:rPr>
              <a:t>Sharing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613025"/>
            <a:ext cx="4795093" cy="3468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6"/>
              </a:lnSpc>
            </a:pPr>
            <a:r>
              <a:rPr lang="en-US" sz="2011">
                <a:solidFill>
                  <a:srgbClr val="000000"/>
                </a:solidFill>
                <a:latin typeface="DM Sans"/>
              </a:rPr>
              <a:t>Support for educational leaders</a:t>
            </a:r>
          </a:p>
          <a:p>
            <a:pPr>
              <a:lnSpc>
                <a:spcPts val="3016"/>
              </a:lnSpc>
            </a:pPr>
            <a:r>
              <a:rPr lang="en-US" sz="2011">
                <a:solidFill>
                  <a:srgbClr val="000000"/>
                </a:solidFill>
                <a:latin typeface="DM Sans"/>
              </a:rPr>
              <a:t>and other levels of staff</a:t>
            </a:r>
          </a:p>
          <a:p>
            <a:pPr>
              <a:lnSpc>
                <a:spcPts val="3016"/>
              </a:lnSpc>
            </a:pPr>
            <a:r>
              <a:rPr lang="en-US" sz="2011">
                <a:solidFill>
                  <a:srgbClr val="000000"/>
                </a:solidFill>
                <a:latin typeface="DM Sans"/>
              </a:rPr>
              <a:t>Teachers</a:t>
            </a:r>
          </a:p>
          <a:p>
            <a:pPr>
              <a:lnSpc>
                <a:spcPts val="3016"/>
              </a:lnSpc>
            </a:pPr>
            <a:r>
              <a:rPr lang="en-US" sz="2011">
                <a:solidFill>
                  <a:srgbClr val="000000"/>
                </a:solidFill>
                <a:latin typeface="DM Sans"/>
              </a:rPr>
              <a:t>Tech-Voc Trainers</a:t>
            </a:r>
          </a:p>
          <a:p>
            <a:pPr>
              <a:lnSpc>
                <a:spcPts val="3016"/>
              </a:lnSpc>
            </a:pPr>
            <a:r>
              <a:rPr lang="en-US" sz="2011">
                <a:solidFill>
                  <a:srgbClr val="000000"/>
                </a:solidFill>
                <a:latin typeface="DM Sans"/>
              </a:rPr>
              <a:t>Other areas of teaching</a:t>
            </a:r>
          </a:p>
          <a:p>
            <a:pPr>
              <a:lnSpc>
                <a:spcPts val="3016"/>
              </a:lnSpc>
            </a:pPr>
            <a:r>
              <a:rPr lang="en-US" sz="2011">
                <a:solidFill>
                  <a:srgbClr val="000000"/>
                </a:solidFill>
                <a:latin typeface="DM Sans"/>
              </a:rPr>
              <a:t>and </a:t>
            </a:r>
          </a:p>
          <a:p>
            <a:pPr>
              <a:lnSpc>
                <a:spcPts val="3016"/>
              </a:lnSpc>
            </a:pPr>
            <a:r>
              <a:rPr lang="en-US" sz="2011">
                <a:solidFill>
                  <a:srgbClr val="000000"/>
                </a:solidFill>
                <a:latin typeface="DM Sans"/>
              </a:rPr>
              <a:t>Other types of school</a:t>
            </a:r>
          </a:p>
          <a:p>
            <a:pPr>
              <a:lnSpc>
                <a:spcPts val="2116"/>
              </a:lnSpc>
            </a:pPr>
            <a:endParaRPr lang="en-US" sz="2011">
              <a:solidFill>
                <a:srgbClr val="000000"/>
              </a:solidFill>
              <a:latin typeface="DM Sans"/>
            </a:endParaRPr>
          </a:p>
          <a:p>
            <a:pPr>
              <a:lnSpc>
                <a:spcPts val="2116"/>
              </a:lnSpc>
            </a:pPr>
            <a:endParaRPr lang="en-US" sz="2011">
              <a:solidFill>
                <a:srgbClr val="000000"/>
              </a:solidFill>
              <a:latin typeface="DM Sans"/>
            </a:endParaRPr>
          </a:p>
          <a:p>
            <a:pPr>
              <a:lnSpc>
                <a:spcPts val="2116"/>
              </a:lnSpc>
              <a:spcBef>
                <a:spcPct val="0"/>
              </a:spcBef>
            </a:pPr>
            <a:endParaRPr lang="en-US" sz="2011">
              <a:solidFill>
                <a:srgbClr val="000000"/>
              </a:solidFill>
              <a:latin typeface="DM Sa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60559" y="5993415"/>
            <a:ext cx="4807462" cy="228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37"/>
              </a:lnSpc>
            </a:pPr>
            <a:r>
              <a:rPr lang="en-US" sz="2025" dirty="0">
                <a:solidFill>
                  <a:srgbClr val="000000"/>
                </a:solidFill>
                <a:latin typeface="DM Sans"/>
              </a:rPr>
              <a:t>Share your thoughts with your colleagues</a:t>
            </a:r>
          </a:p>
          <a:p>
            <a:pPr marL="218598" lvl="1" algn="just">
              <a:lnSpc>
                <a:spcPts val="3037"/>
              </a:lnSpc>
            </a:pPr>
            <a:r>
              <a:rPr lang="en-US" sz="2025" dirty="0">
                <a:solidFill>
                  <a:srgbClr val="000000"/>
                </a:solidFill>
                <a:latin typeface="DM Sans"/>
              </a:rPr>
              <a:t>Follow the example in training:</a:t>
            </a:r>
          </a:p>
          <a:p>
            <a:pPr marL="437197" lvl="1" indent="-218599" algn="just">
              <a:lnSpc>
                <a:spcPts val="3037"/>
              </a:lnSpc>
              <a:buFont typeface="Arial"/>
              <a:buChar char="•"/>
            </a:pPr>
            <a:r>
              <a:rPr lang="en-US" sz="2025" dirty="0">
                <a:solidFill>
                  <a:srgbClr val="000000"/>
                </a:solidFill>
                <a:latin typeface="DM Sans"/>
              </a:rPr>
              <a:t>Break-out groups</a:t>
            </a:r>
          </a:p>
          <a:p>
            <a:pPr marL="437197" lvl="1" indent="-218599" algn="just">
              <a:lnSpc>
                <a:spcPts val="3037"/>
              </a:lnSpc>
              <a:buFont typeface="Arial"/>
              <a:buChar char="•"/>
            </a:pPr>
            <a:r>
              <a:rPr lang="en-US" sz="2025" dirty="0">
                <a:solidFill>
                  <a:srgbClr val="000000"/>
                </a:solidFill>
                <a:latin typeface="DM Sans"/>
              </a:rPr>
              <a:t>Group discussions</a:t>
            </a:r>
          </a:p>
          <a:p>
            <a:pPr marL="437197" lvl="1" indent="-218599" algn="just">
              <a:lnSpc>
                <a:spcPts val="3037"/>
              </a:lnSpc>
              <a:buFont typeface="Arial"/>
              <a:buChar char="•"/>
            </a:pPr>
            <a:r>
              <a:rPr lang="en-US" sz="2025" dirty="0">
                <a:solidFill>
                  <a:srgbClr val="000000"/>
                </a:solidFill>
                <a:latin typeface="DM Sans"/>
              </a:rPr>
              <a:t>Zoom meetings</a:t>
            </a:r>
          </a:p>
        </p:txBody>
      </p:sp>
      <p:sp>
        <p:nvSpPr>
          <p:cNvPr id="15" name="TextBox 15"/>
          <p:cNvSpPr txBox="1"/>
          <p:nvPr/>
        </p:nvSpPr>
        <p:spPr>
          <a:xfrm rot="-806802">
            <a:off x="10170716" y="1057544"/>
            <a:ext cx="5022738" cy="44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6"/>
              </a:lnSpc>
            </a:pPr>
            <a:r>
              <a:rPr lang="en-US" sz="2654">
                <a:solidFill>
                  <a:srgbClr val="A44F30"/>
                </a:solidFill>
                <a:latin typeface="DM Sans Bold"/>
              </a:rPr>
              <a:t>Community of Learning</a:t>
            </a:r>
          </a:p>
        </p:txBody>
      </p:sp>
      <p:sp>
        <p:nvSpPr>
          <p:cNvPr id="16" name="TextBox 16"/>
          <p:cNvSpPr txBox="1"/>
          <p:nvPr/>
        </p:nvSpPr>
        <p:spPr>
          <a:xfrm rot="-885042">
            <a:off x="11284577" y="1797315"/>
            <a:ext cx="6025835" cy="446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6"/>
              </a:lnSpc>
            </a:pPr>
            <a:r>
              <a:rPr lang="en-US" sz="2654">
                <a:solidFill>
                  <a:srgbClr val="A44F30"/>
                </a:solidFill>
                <a:latin typeface="DM Sans Bold"/>
              </a:rPr>
              <a:t>Professional Learning Community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00"/>
    </mc:Choice>
    <mc:Fallback xmlns="">
      <p:transition spd="slow" advTm="7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1949" y="259694"/>
            <a:ext cx="7087456" cy="9767612"/>
            <a:chOff x="0" y="0"/>
            <a:chExt cx="660400" cy="9101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910133"/>
            </a:xfrm>
            <a:custGeom>
              <a:avLst/>
              <a:gdLst/>
              <a:ahLst/>
              <a:cxnLst/>
              <a:rect l="l" t="t" r="r" b="b"/>
              <a:pathLst>
                <a:path w="660400" h="910133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0664"/>
                  </a:cubicBezTo>
                  <a:lnTo>
                    <a:pt x="660400" y="910133"/>
                  </a:lnTo>
                  <a:lnTo>
                    <a:pt x="0" y="910133"/>
                  </a:lnTo>
                  <a:lnTo>
                    <a:pt x="0" y="331094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E0B15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98425"/>
              <a:ext cx="660400" cy="811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425671" y="2004947"/>
            <a:ext cx="6304927" cy="630492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 rot="-41999">
              <a:off x="638503" y="638503"/>
              <a:ext cx="5072994" cy="5072994"/>
            </a:xfrm>
            <a:custGeom>
              <a:avLst/>
              <a:gdLst/>
              <a:ahLst/>
              <a:cxnLst/>
              <a:rect l="l" t="t" r="r" b="b"/>
              <a:pathLst>
                <a:path w="5072994" h="5072994">
                  <a:moveTo>
                    <a:pt x="2567280" y="17005"/>
                  </a:moveTo>
                  <a:cubicBezTo>
                    <a:pt x="1175464" y="0"/>
                    <a:pt x="34010" y="1113898"/>
                    <a:pt x="17005" y="2505714"/>
                  </a:cubicBezTo>
                  <a:cubicBezTo>
                    <a:pt x="0" y="3897530"/>
                    <a:pt x="1113898" y="5038984"/>
                    <a:pt x="2505714" y="5055989"/>
                  </a:cubicBezTo>
                  <a:cubicBezTo>
                    <a:pt x="3897530" y="5072994"/>
                    <a:pt x="5038984" y="3959096"/>
                    <a:pt x="5055989" y="2567280"/>
                  </a:cubicBezTo>
                  <a:cubicBezTo>
                    <a:pt x="5072994" y="1175464"/>
                    <a:pt x="3959096" y="34010"/>
                    <a:pt x="2567280" y="17005"/>
                  </a:cubicBezTo>
                  <a:close/>
                </a:path>
              </a:pathLst>
            </a:custGeom>
            <a:blipFill>
              <a:blip r:embed="rId2"/>
              <a:stretch>
                <a:fillRect r="-23333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FFFAEB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-1403338" y="8549080"/>
            <a:ext cx="3475840" cy="347584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01714" y="9171406"/>
            <a:ext cx="534212" cy="53421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03886" y="-594687"/>
            <a:ext cx="1537234" cy="153723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425671" y="458568"/>
            <a:ext cx="483979" cy="48397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B15E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59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2099451"/>
            <a:ext cx="8717334" cy="6904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1"/>
              </a:lnSpc>
            </a:pPr>
            <a:r>
              <a:rPr lang="en-US" sz="3068" spc="-61">
                <a:solidFill>
                  <a:srgbClr val="2B1511"/>
                </a:solidFill>
                <a:latin typeface="DM Sans Bold"/>
              </a:rPr>
              <a:t>The CoP Participants should include:</a:t>
            </a:r>
          </a:p>
          <a:p>
            <a:pPr>
              <a:lnSpc>
                <a:spcPts val="3681"/>
              </a:lnSpc>
            </a:pPr>
            <a:endParaRPr lang="en-US" sz="3068" spc="-61">
              <a:solidFill>
                <a:srgbClr val="2B1511"/>
              </a:solidFill>
              <a:latin typeface="DM Sans Bold"/>
            </a:endParaRPr>
          </a:p>
          <a:p>
            <a:pPr>
              <a:lnSpc>
                <a:spcPts val="3681"/>
              </a:lnSpc>
            </a:pPr>
            <a:r>
              <a:rPr lang="en-US" sz="3068" spc="-61">
                <a:solidFill>
                  <a:srgbClr val="2B1511"/>
                </a:solidFill>
                <a:latin typeface="DM Sans Bold"/>
              </a:rPr>
              <a:t>Representative from the MoE</a:t>
            </a:r>
          </a:p>
          <a:p>
            <a:pPr marL="662386" lvl="1" indent="-331193">
              <a:lnSpc>
                <a:spcPts val="3681"/>
              </a:lnSpc>
              <a:buFont typeface="Arial"/>
              <a:buChar char="•"/>
            </a:pPr>
            <a:r>
              <a:rPr lang="en-US" sz="3068" spc="-61">
                <a:solidFill>
                  <a:srgbClr val="2B1511"/>
                </a:solidFill>
                <a:latin typeface="DM Sans"/>
              </a:rPr>
              <a:t>Rich guidance on the vision and perspective of the MoE</a:t>
            </a:r>
          </a:p>
          <a:p>
            <a:pPr marL="662386" lvl="1" indent="-331193">
              <a:lnSpc>
                <a:spcPts val="3681"/>
              </a:lnSpc>
              <a:buFont typeface="Arial"/>
              <a:buChar char="•"/>
            </a:pPr>
            <a:r>
              <a:rPr lang="en-US" sz="3068" spc="-61">
                <a:solidFill>
                  <a:srgbClr val="2B1511"/>
                </a:solidFill>
                <a:latin typeface="DM Sans"/>
              </a:rPr>
              <a:t>The Special Education Unit’s interpretation of those goals</a:t>
            </a:r>
          </a:p>
          <a:p>
            <a:pPr>
              <a:lnSpc>
                <a:spcPts val="3681"/>
              </a:lnSpc>
            </a:pPr>
            <a:endParaRPr lang="en-US" sz="3068" spc="-61">
              <a:solidFill>
                <a:srgbClr val="2B1511"/>
              </a:solidFill>
              <a:latin typeface="DM Sans"/>
            </a:endParaRPr>
          </a:p>
          <a:p>
            <a:pPr>
              <a:lnSpc>
                <a:spcPts val="3681"/>
              </a:lnSpc>
            </a:pPr>
            <a:r>
              <a:rPr lang="en-US" sz="3068" spc="-61">
                <a:solidFill>
                  <a:srgbClr val="2B1511"/>
                </a:solidFill>
                <a:latin typeface="DM Sans Bold"/>
              </a:rPr>
              <a:t>Teachers with the content and information to share </a:t>
            </a:r>
          </a:p>
          <a:p>
            <a:pPr>
              <a:lnSpc>
                <a:spcPts val="3681"/>
              </a:lnSpc>
            </a:pPr>
            <a:endParaRPr lang="en-US" sz="3068" spc="-61">
              <a:solidFill>
                <a:srgbClr val="2B1511"/>
              </a:solidFill>
              <a:latin typeface="DM Sans Bold"/>
            </a:endParaRPr>
          </a:p>
          <a:p>
            <a:pPr marL="662386" lvl="1" indent="-331193">
              <a:lnSpc>
                <a:spcPts val="3681"/>
              </a:lnSpc>
              <a:buFont typeface="Arial"/>
              <a:buChar char="•"/>
            </a:pPr>
            <a:r>
              <a:rPr lang="en-US" sz="3068" spc="-61">
                <a:solidFill>
                  <a:srgbClr val="2B1511"/>
                </a:solidFill>
                <a:latin typeface="DM Sans"/>
              </a:rPr>
              <a:t>Experiences are practical and relevant.</a:t>
            </a:r>
          </a:p>
          <a:p>
            <a:pPr marL="662386" lvl="1" indent="-331193">
              <a:lnSpc>
                <a:spcPts val="3681"/>
              </a:lnSpc>
              <a:buFont typeface="Arial"/>
              <a:buChar char="•"/>
            </a:pPr>
            <a:r>
              <a:rPr lang="en-US" sz="3068" spc="-61">
                <a:solidFill>
                  <a:srgbClr val="2B1511"/>
                </a:solidFill>
                <a:latin typeface="DM Sans"/>
              </a:rPr>
              <a:t>You have been using some strategies for transition-planning in your schools.</a:t>
            </a:r>
          </a:p>
          <a:p>
            <a:pPr marL="0" lvl="0" indent="0" algn="l">
              <a:lnSpc>
                <a:spcPts val="3681"/>
              </a:lnSpc>
              <a:spcBef>
                <a:spcPct val="0"/>
              </a:spcBef>
            </a:pPr>
            <a:endParaRPr lang="en-US" sz="3068" spc="-61">
              <a:solidFill>
                <a:srgbClr val="2B1511"/>
              </a:solidFill>
              <a:latin typeface="DM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00"/>
    </mc:Choice>
    <mc:Fallback xmlns="">
      <p:transition spd="slow" advTm="99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23153" y="650346"/>
            <a:ext cx="14045138" cy="9153348"/>
          </a:xfrm>
          <a:custGeom>
            <a:avLst/>
            <a:gdLst/>
            <a:ahLst/>
            <a:cxnLst/>
            <a:rect l="l" t="t" r="r" b="b"/>
            <a:pathLst>
              <a:path w="14045138" h="9153348">
                <a:moveTo>
                  <a:pt x="0" y="0"/>
                </a:moveTo>
                <a:lnTo>
                  <a:pt x="14045137" y="0"/>
                </a:lnTo>
                <a:lnTo>
                  <a:pt x="14045137" y="9153348"/>
                </a:lnTo>
                <a:lnTo>
                  <a:pt x="0" y="9153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spd="slow" advTm="1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455</Words>
  <Application>Microsoft Office PowerPoint</Application>
  <PresentationFormat>Custom</PresentationFormat>
  <Paragraphs>104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DM Sans</vt:lpstr>
      <vt:lpstr>Canva Sans Bold</vt:lpstr>
      <vt:lpstr>DM Sans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of practice</dc:title>
  <cp:lastModifiedBy>Melody Williams</cp:lastModifiedBy>
  <cp:revision>2</cp:revision>
  <dcterms:created xsi:type="dcterms:W3CDTF">2006-08-16T00:00:00Z</dcterms:created>
  <dcterms:modified xsi:type="dcterms:W3CDTF">2024-03-25T01:37:27Z</dcterms:modified>
  <dc:identifier>DAF_zYARa5c</dc:identifier>
</cp:coreProperties>
</file>